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60" r:id="rId6"/>
    <p:sldId id="258" r:id="rId7"/>
    <p:sldId id="265" r:id="rId8"/>
    <p:sldId id="266" r:id="rId9"/>
    <p:sldId id="278" r:id="rId10"/>
    <p:sldId id="280" r:id="rId11"/>
    <p:sldId id="279" r:id="rId12"/>
    <p:sldId id="281" r:id="rId13"/>
    <p:sldId id="286" r:id="rId14"/>
    <p:sldId id="284" r:id="rId15"/>
    <p:sldId id="283" r:id="rId16"/>
    <p:sldId id="290" r:id="rId17"/>
    <p:sldId id="285" r:id="rId18"/>
    <p:sldId id="29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85AA2E-54FD-081B-1DE5-DA873D715701}" name="Dan Cunningham" initials="DC" userId="S::dan@patchmypc.com::3a3bb655-bbb2-4d50-b0f2-f14a64a60fb0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BEFF"/>
    <a:srgbClr val="0599DB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104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03DEF4-A088-BBDB-CB1A-4EE78A1EF3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1D4237-6CA0-72AA-E6A9-ACB80845F9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45BC8-17EC-4770-8C0A-8E20EC1AE078}" type="datetimeFigureOut">
              <a:rPr lang="en-CA" smtClean="0"/>
              <a:t>2024-10-24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FA1193-04AA-CA29-EBEC-9EDB62DF35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A23AFF-0ACE-5E9F-BCCB-2066240B2B3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DD41C-02B1-421F-A6E1-037B6B98268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031592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0D254280-C0A1-4C8C-ABDD-B97BBC6F799B}" type="datetimeFigureOut">
              <a:rPr lang="en-US" smtClean="0"/>
              <a:pPr/>
              <a:t>10/24/2024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anose="02000000000000000000" pitchFamily="2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anose="02000000000000000000" pitchFamily="2" charset="0"/>
              </a:defRPr>
            </a:lvl1pPr>
          </a:lstStyle>
          <a:p>
            <a:fld id="{F1DAF4C4-BAB7-4151-82DD-5D3A4EB522E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2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Roboto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9517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97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875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4B4CB-BFE4-7F48-0D38-BD6DEBCA6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B5DD98-49B2-DF78-F6B5-C5C57792DD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FD34CC-622F-0182-3041-408F7C3789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FF9FE4-5D03-8CE6-C787-2E369BAC20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28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505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C5CC5-9D1C-2DCF-BECE-01366793D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C75E52-F867-E427-823E-3A7FAFC57B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028C11-06BD-EF5A-6F09-D53367710A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B5C6DB-E902-CCE8-1C3D-47B9BBC976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DAF4C4-BAB7-4151-82DD-5D3A4EB522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8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microsoft.com/office/2007/relationships/hdphoto" Target="../media/hdphoto6.wdp"/><Relationship Id="rId7" Type="http://schemas.microsoft.com/office/2007/relationships/hdphoto" Target="../media/hdphoto7.wdp"/><Relationship Id="rId12" Type="http://schemas.openxmlformats.org/officeDocument/2006/relationships/image" Target="../media/image23.svg"/><Relationship Id="rId2" Type="http://schemas.openxmlformats.org/officeDocument/2006/relationships/image" Target="../media/image15.png"/><Relationship Id="rId16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openxmlformats.org/officeDocument/2006/relationships/image" Target="../media/image17.png"/><Relationship Id="rId15" Type="http://schemas.openxmlformats.org/officeDocument/2006/relationships/image" Target="../media/image26.png"/><Relationship Id="rId10" Type="http://schemas.openxmlformats.org/officeDocument/2006/relationships/image" Target="../media/image21.png"/><Relationship Id="rId4" Type="http://schemas.openxmlformats.org/officeDocument/2006/relationships/image" Target="../media/image16.png"/><Relationship Id="rId9" Type="http://schemas.openxmlformats.org/officeDocument/2006/relationships/image" Target="../media/image20.svg"/><Relationship Id="rId14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3.wdp"/><Relationship Id="rId7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8B2AB-1AF2-C3EC-A0DA-7900482B48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682"/>
            <a:ext cx="9144000" cy="23066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AC045E-7E31-838B-3E84-BF7CAB2CBC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490281"/>
            <a:ext cx="9144000" cy="142023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6" name="Picture 5" descr="MMS Logo">
            <a:extLst>
              <a:ext uri="{FF2B5EF4-FFF2-40B4-BE49-F238E27FC236}">
                <a16:creationId xmlns:a16="http://schemas.microsoft.com/office/drawing/2014/main" id="{2047A06D-D980-63D5-CFED-46FFFCA184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-42153"/>
            <a:ext cx="1522699" cy="887079"/>
          </a:xfrm>
          <a:prstGeom prst="rect">
            <a:avLst/>
          </a:prstGeom>
          <a:effectLst/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151B0E0-84CD-839F-77E2-59521C30A8F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3891636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MS Logo">
            <a:extLst>
              <a:ext uri="{FF2B5EF4-FFF2-40B4-BE49-F238E27FC236}">
                <a16:creationId xmlns:a16="http://schemas.microsoft.com/office/drawing/2014/main" id="{B486C898-F8AC-0DFD-A186-8DD5901494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6215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B3096-6483-1CC6-4263-E4B2B2BA6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31DBF5-0D97-AF7D-8580-655BDCEA96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CF4BF5-B720-F392-649B-33EED0985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 descr="MMS Logo">
            <a:extLst>
              <a:ext uri="{FF2B5EF4-FFF2-40B4-BE49-F238E27FC236}">
                <a16:creationId xmlns:a16="http://schemas.microsoft.com/office/drawing/2014/main" id="{E9DDE760-84F0-8DCB-C5EF-DBE9AD2990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04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4D4F0-46DF-66A6-26A5-6711090CE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114DA3-16F3-B40E-F37B-43106F3CF9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123AD4-4C10-E69E-AE5E-B65F2FA789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MMS Logo">
            <a:extLst>
              <a:ext uri="{FF2B5EF4-FFF2-40B4-BE49-F238E27FC236}">
                <a16:creationId xmlns:a16="http://schemas.microsoft.com/office/drawing/2014/main" id="{D2653E4C-46F4-6F2A-E43E-CE36060346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012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ve the Datea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9CE8F994-3F43-B6B2-27DC-2BA65CDAD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86572" y="1732821"/>
            <a:ext cx="3017520" cy="302620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0828A95-6D43-E388-3D4E-E5117E2A09F8}"/>
              </a:ext>
            </a:extLst>
          </p:cNvPr>
          <p:cNvSpPr txBox="1"/>
          <p:nvPr userDrawn="1"/>
        </p:nvSpPr>
        <p:spPr>
          <a:xfrm>
            <a:off x="933812" y="5028677"/>
            <a:ext cx="2923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Roboto" panose="02000000000000000000" pitchFamily="2" charset="0"/>
              </a:rPr>
              <a:t>May 4-8, 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11CDB-CD01-841A-69AB-B3D3A5872802}"/>
              </a:ext>
            </a:extLst>
          </p:cNvPr>
          <p:cNvSpPr txBox="1"/>
          <p:nvPr userDrawn="1"/>
        </p:nvSpPr>
        <p:spPr>
          <a:xfrm>
            <a:off x="4867710" y="5028677"/>
            <a:ext cx="2911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Roboto" panose="02000000000000000000" pitchFamily="2" charset="0"/>
              </a:rPr>
              <a:t>Oct 12-15, 2025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699D8C-C70E-FE1E-2A0F-D2D47884EE8D}"/>
              </a:ext>
            </a:extLst>
          </p:cNvPr>
          <p:cNvSpPr/>
          <p:nvPr userDrawn="1"/>
        </p:nvSpPr>
        <p:spPr>
          <a:xfrm>
            <a:off x="2906665" y="230806"/>
            <a:ext cx="6378670" cy="1200329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en-US" sz="7200" b="1" u="none" cap="none" spc="0" baseline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00000000000000000" pitchFamily="2" charset="0"/>
              </a:rPr>
              <a:t>Save the Dates</a:t>
            </a:r>
          </a:p>
        </p:txBody>
      </p:sp>
      <p:pic>
        <p:nvPicPr>
          <p:cNvPr id="7" name="Picture 6" descr="A black guitar with red text&#10;&#10;Description automatically generated">
            <a:extLst>
              <a:ext uri="{FF2B5EF4-FFF2-40B4-BE49-F238E27FC236}">
                <a16:creationId xmlns:a16="http://schemas.microsoft.com/office/drawing/2014/main" id="{A385E830-4315-73B7-85D1-C231B90BE2E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878" y="1721146"/>
            <a:ext cx="3017520" cy="3017520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0DEA6910-7BAD-80DF-1C2A-2882CBE659E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743184" y="1690149"/>
            <a:ext cx="3017520" cy="30262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DD178A-C602-DC24-ABD8-CF739D41D7CF}"/>
              </a:ext>
            </a:extLst>
          </p:cNvPr>
          <p:cNvSpPr txBox="1"/>
          <p:nvPr userDrawn="1"/>
        </p:nvSpPr>
        <p:spPr>
          <a:xfrm>
            <a:off x="8790423" y="4975370"/>
            <a:ext cx="2911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Roboto" panose="02000000000000000000" pitchFamily="2" charset="0"/>
              </a:rPr>
              <a:t>May 3-7, 2026</a:t>
            </a:r>
          </a:p>
        </p:txBody>
      </p:sp>
    </p:spTree>
    <p:extLst>
      <p:ext uri="{BB962C8B-B14F-4D97-AF65-F5344CB8AC3E}">
        <p14:creationId xmlns:p14="http://schemas.microsoft.com/office/powerpoint/2010/main" val="1126592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losing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5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0141027-F066-B9AE-93FD-9C9448960CDB}"/>
              </a:ext>
            </a:extLst>
          </p:cNvPr>
          <p:cNvSpPr/>
          <p:nvPr userDrawn="1"/>
        </p:nvSpPr>
        <p:spPr>
          <a:xfrm>
            <a:off x="3026890" y="454155"/>
            <a:ext cx="6138219" cy="1200329"/>
          </a:xfrm>
          <a:prstGeom prst="rect">
            <a:avLst/>
          </a:prstGeom>
          <a:noFill/>
        </p:spPr>
        <p:txBody>
          <a:bodyPr vert="horz" wrap="none" lIns="91440" tIns="45720" rIns="91440" bIns="45720">
            <a:spAutoFit/>
          </a:bodyPr>
          <a:lstStyle/>
          <a:p>
            <a:pPr algn="ctr"/>
            <a:r>
              <a:rPr lang="en-US" sz="7200" b="1" u="none" cap="none" spc="0" baseline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00000000000000000" pitchFamily="2" charset="0"/>
              </a:rPr>
              <a:t>Extended Q&amp;A</a:t>
            </a:r>
          </a:p>
        </p:txBody>
      </p:sp>
      <p:pic>
        <p:nvPicPr>
          <p:cNvPr id="11" name="Picture 10" descr="Patch My PC">
            <a:extLst>
              <a:ext uri="{FF2B5EF4-FFF2-40B4-BE49-F238E27FC236}">
                <a16:creationId xmlns:a16="http://schemas.microsoft.com/office/drawing/2014/main" id="{F837D305-2B1E-D93E-4951-99C287BF88B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6" y="258423"/>
            <a:ext cx="1371600" cy="996419"/>
          </a:xfrm>
          <a:prstGeom prst="rect">
            <a:avLst/>
          </a:prstGeom>
        </p:spPr>
      </p:pic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FAC9FF6-3344-53B0-ED7E-28F6FA59D0B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13" y="3163451"/>
            <a:ext cx="1609370" cy="461354"/>
          </a:xfrm>
          <a:prstGeom prst="rect">
            <a:avLst/>
          </a:prstGeom>
        </p:spPr>
      </p:pic>
      <p:pic>
        <p:nvPicPr>
          <p:cNvPr id="14" name="Picture 13" descr="A red and black logo&#10;&#10;Description automatically generated">
            <a:extLst>
              <a:ext uri="{FF2B5EF4-FFF2-40B4-BE49-F238E27FC236}">
                <a16:creationId xmlns:a16="http://schemas.microsoft.com/office/drawing/2014/main" id="{7F65B9D5-9E0B-4C4A-8432-1263C4BA539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364" y="1884300"/>
            <a:ext cx="3463636" cy="19812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65475E93-1AC1-3472-50E2-B3FDEE8628E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33799" y="2390088"/>
            <a:ext cx="1371600" cy="342900"/>
          </a:xfrm>
          <a:prstGeom prst="rect">
            <a:avLst/>
          </a:prstGeom>
        </p:spPr>
      </p:pic>
      <p:pic>
        <p:nvPicPr>
          <p:cNvPr id="3" name="Picture 2" descr="A black and white logo&#10;&#10;Description automatically generated">
            <a:extLst>
              <a:ext uri="{FF2B5EF4-FFF2-40B4-BE49-F238E27FC236}">
                <a16:creationId xmlns:a16="http://schemas.microsoft.com/office/drawing/2014/main" id="{82AF8DC3-2699-6F34-F848-AD429C56B338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96" y="4904831"/>
            <a:ext cx="1153755" cy="461354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0E99AB9D-872A-4701-52B7-9584BCABA75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52096" y="4055268"/>
            <a:ext cx="952500" cy="419100"/>
          </a:xfrm>
          <a:prstGeom prst="rect">
            <a:avLst/>
          </a:prstGeom>
        </p:spPr>
      </p:pic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0DCEF88E-23B1-F13E-2EE7-CB0E6790D2B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083" y="5796645"/>
            <a:ext cx="1097280" cy="650139"/>
          </a:xfrm>
          <a:prstGeom prst="rect">
            <a:avLst/>
          </a:prstGeom>
        </p:spPr>
      </p:pic>
      <p:pic>
        <p:nvPicPr>
          <p:cNvPr id="5" name="Picture 4" descr="A white and blue letters on a black background&#10;&#10;Description automatically generated">
            <a:extLst>
              <a:ext uri="{FF2B5EF4-FFF2-40B4-BE49-F238E27FC236}">
                <a16:creationId xmlns:a16="http://schemas.microsoft.com/office/drawing/2014/main" id="{89DF252B-4FA2-1310-917A-B6CF08BE351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2" y="1685305"/>
            <a:ext cx="1325510" cy="274320"/>
          </a:xfrm>
          <a:prstGeom prst="rect">
            <a:avLst/>
          </a:prstGeom>
        </p:spPr>
      </p:pic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4ABA0E7F-4CFD-CADB-91FB-F0E6398226C4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130" y="6121714"/>
            <a:ext cx="1371600" cy="297180"/>
          </a:xfrm>
          <a:prstGeom prst="rect">
            <a:avLst/>
          </a:prstGeom>
        </p:spPr>
      </p:pic>
      <p:pic>
        <p:nvPicPr>
          <p:cNvPr id="9" name="Picture 8" descr="A yellow arrow and a black background&#10;&#10;Description automatically generated">
            <a:extLst>
              <a:ext uri="{FF2B5EF4-FFF2-40B4-BE49-F238E27FC236}">
                <a16:creationId xmlns:a16="http://schemas.microsoft.com/office/drawing/2014/main" id="{526F6E32-7D4F-1549-1D74-06817C074143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796" y="5796645"/>
            <a:ext cx="731520" cy="723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865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s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lue light in the dark&#10;&#10;Description automatically generated with low confidence">
            <a:extLst>
              <a:ext uri="{FF2B5EF4-FFF2-40B4-BE49-F238E27FC236}">
                <a16:creationId xmlns:a16="http://schemas.microsoft.com/office/drawing/2014/main" id="{E490237C-99B3-4664-7462-6C4BF3FC73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1818"/>
            <a:ext cx="12192000" cy="5612369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0F2FDBB-FB45-8FD2-5F71-DB342D5975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96859" y="1581880"/>
            <a:ext cx="2703513" cy="25384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B765F7A9-F279-484D-0F3B-4BB46B514D6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14594" y="1579653"/>
            <a:ext cx="2703513" cy="25384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968B6F-4719-77C8-AFD0-8828B881065E}"/>
              </a:ext>
            </a:extLst>
          </p:cNvPr>
          <p:cNvGrpSpPr/>
          <p:nvPr userDrawn="1"/>
        </p:nvGrpSpPr>
        <p:grpSpPr>
          <a:xfrm>
            <a:off x="3785339" y="181089"/>
            <a:ext cx="4621323" cy="1015663"/>
            <a:chOff x="3785339" y="181089"/>
            <a:chExt cx="4621323" cy="101566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F6FE98B-7FAF-CBE0-DE78-7629C4DAC585}"/>
                </a:ext>
              </a:extLst>
            </p:cNvPr>
            <p:cNvSpPr/>
            <p:nvPr userDrawn="1"/>
          </p:nvSpPr>
          <p:spPr>
            <a:xfrm>
              <a:off x="4583179" y="181089"/>
              <a:ext cx="3823483" cy="1015663"/>
            </a:xfrm>
            <a:prstGeom prst="rect">
              <a:avLst/>
            </a:prstGeom>
            <a:noFill/>
          </p:spPr>
          <p:txBody>
            <a:bodyPr vert="horz" wrap="none" lIns="91440" tIns="45720" rIns="91440" bIns="45720">
              <a:spAutoFit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latin typeface="Poppins SemiBold" panose="00000700000000000000" pitchFamily="2" charset="0"/>
                  <a:cs typeface="Poppins SemiBold" panose="00000700000000000000" pitchFamily="2" charset="0"/>
                </a:rPr>
                <a:t>Speakers</a:t>
              </a:r>
            </a:p>
          </p:txBody>
        </p:sp>
        <p:pic>
          <p:nvPicPr>
            <p:cNvPr id="11" name="Graphic 10" descr="Radio microphone with solid fill">
              <a:extLst>
                <a:ext uri="{FF2B5EF4-FFF2-40B4-BE49-F238E27FC236}">
                  <a16:creationId xmlns:a16="http://schemas.microsoft.com/office/drawing/2014/main" id="{081F717A-90EF-F96A-D83B-54E6307A31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85339" y="231720"/>
              <a:ext cx="914400" cy="914400"/>
            </a:xfrm>
            <a:prstGeom prst="rect">
              <a:avLst/>
            </a:prstGeom>
            <a:effectLst/>
          </p:spPr>
        </p:pic>
      </p:grp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E8946D3-04F0-0641-9424-10E785AD7371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1439693" y="4206239"/>
            <a:ext cx="4572000" cy="4572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1 Name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4E852539-A3B0-BF16-FE8E-4CC8EFF8ACE6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168867" y="4206239"/>
            <a:ext cx="4572000" cy="4572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2 Name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F8B8F0D3-A682-04D8-7E0B-F26D56163FA4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439693" y="5303520"/>
            <a:ext cx="4572000" cy="9144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1 contact info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A3D27F1E-071E-F20C-9FA4-6FF3260A1116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6180307" y="5303520"/>
            <a:ext cx="4572000" cy="914400"/>
          </a:xfrm>
        </p:spPr>
        <p:txBody>
          <a:bodyPr/>
          <a:lstStyle>
            <a:lvl1pPr marL="0" indent="0" algn="ctr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2 contact info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725C257A-1E0B-90CB-FDAB-F164B5FB84B2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1439693" y="4754880"/>
            <a:ext cx="4572000" cy="4572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1 info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F028274B-3D73-8DB7-57F5-8758A5761592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180350" y="4754880"/>
            <a:ext cx="4572000" cy="4572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Speaker 2 info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3E2B6C-976C-B840-C89F-B4F3065660F9}"/>
              </a:ext>
            </a:extLst>
          </p:cNvPr>
          <p:cNvSpPr/>
          <p:nvPr userDrawn="1"/>
        </p:nvSpPr>
        <p:spPr>
          <a:xfrm>
            <a:off x="1807563" y="6390647"/>
            <a:ext cx="8576875" cy="35072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0" cap="none" spc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00000000000000000" pitchFamily="2" charset="0"/>
              </a:rPr>
              <a:t>Can’t see our slides? Can’t hear? Need to repeat the question? Call us out!</a:t>
            </a:r>
          </a:p>
        </p:txBody>
      </p:sp>
      <p:pic>
        <p:nvPicPr>
          <p:cNvPr id="6" name="Picture 5" descr="MMS Logo">
            <a:extLst>
              <a:ext uri="{FF2B5EF4-FFF2-40B4-BE49-F238E27FC236}">
                <a16:creationId xmlns:a16="http://schemas.microsoft.com/office/drawing/2014/main" id="{A52F9CB0-BCB2-BFB9-3FB4-CBD2A26E84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0" y="-42153"/>
            <a:ext cx="1522699" cy="887079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389390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F2B3F-34C9-5D81-3C0A-03B2A2A13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A0340-D9A2-712E-B180-063953253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MMS Logo">
            <a:extLst>
              <a:ext uri="{FF2B5EF4-FFF2-40B4-BE49-F238E27FC236}">
                <a16:creationId xmlns:a16="http://schemas.microsoft.com/office/drawing/2014/main" id="{6BB8CEAA-38FA-294E-1F01-E1EFDF184E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16E815B-C00A-F2DD-86C0-9ACAFD4E887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4148940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F2B3F-34C9-5D81-3C0A-03B2A2A13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A0340-D9A2-712E-B180-0639532538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 descr="MMS Logo">
            <a:extLst>
              <a:ext uri="{FF2B5EF4-FFF2-40B4-BE49-F238E27FC236}">
                <a16:creationId xmlns:a16="http://schemas.microsoft.com/office/drawing/2014/main" id="{944C145A-9F2C-FB37-3F61-DB7275C648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8258E8-D37B-98CD-CE40-F98A3688131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72531736"/>
              </p:ext>
            </p:extLst>
          </p:nvPr>
        </p:nvGraphicFramePr>
        <p:xfrm>
          <a:off x="2031999" y="4486927"/>
          <a:ext cx="8127999" cy="1483360"/>
        </p:xfrm>
        <a:graphic>
          <a:graphicData uri="http://schemas.openxmlformats.org/drawingml/2006/table">
            <a:tbl>
              <a:tblPr firstRow="1" bandRow="1">
                <a:tableStyleId>{18603FDC-E32A-4AB5-989C-0864C3EAD2B8}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255507916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03574490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5567979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Roboto" panose="02000000000000000000" pitchFamily="2" charset="0"/>
                        </a:rPr>
                        <a:t>My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Day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Week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9659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Roboto" panose="02000000000000000000" pitchFamily="2" charset="0"/>
                        </a:rPr>
                        <a:t>123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045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Roboto" panose="02000000000000000000" pitchFamily="2" charset="0"/>
                        </a:rPr>
                        <a:t>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6716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>
                          <a:latin typeface="Roboto" panose="02000000000000000000" pitchFamily="2" charset="0"/>
                        </a:rPr>
                        <a:t>789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Roboto" panose="02000000000000000000" pitchFamily="2" charset="0"/>
                        </a:rPr>
                        <a:t>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995564"/>
                  </a:ext>
                </a:extLst>
              </a:tr>
            </a:tbl>
          </a:graphicData>
        </a:graphic>
      </p:graphicFrame>
      <p:pic>
        <p:nvPicPr>
          <p:cNvPr id="6" name="Graphic 5">
            <a:extLst>
              <a:ext uri="{FF2B5EF4-FFF2-40B4-BE49-F238E27FC236}">
                <a16:creationId xmlns:a16="http://schemas.microsoft.com/office/drawing/2014/main" id="{1A6B0F98-7534-84C4-1BCF-2CB606E7E50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58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  <p:extLst>
      <p:ext uri="{BB962C8B-B14F-4D97-AF65-F5344CB8AC3E}">
        <p14:creationId xmlns:p14="http://schemas.microsoft.com/office/powerpoint/2010/main" val="15178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65EE4-0A4A-2B2C-119B-2F341C139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11DF5D-CB3B-BA76-1722-DD0D7E780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 descr="MMS Logo">
            <a:extLst>
              <a:ext uri="{FF2B5EF4-FFF2-40B4-BE49-F238E27FC236}">
                <a16:creationId xmlns:a16="http://schemas.microsoft.com/office/drawing/2014/main" id="{802A0B90-EE44-D74F-4A14-F76E386314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195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mo Header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65EE4-0A4A-2B2C-119B-2F341C139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408" y="1700011"/>
            <a:ext cx="793304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11DF5D-CB3B-BA76-1722-DD0D7E780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14408" y="4579736"/>
            <a:ext cx="793304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F6BDD6-65D1-E9C5-ACC8-28AEF699CDAA}"/>
              </a:ext>
            </a:extLst>
          </p:cNvPr>
          <p:cNvSpPr/>
          <p:nvPr userDrawn="1"/>
        </p:nvSpPr>
        <p:spPr>
          <a:xfrm>
            <a:off x="1173627" y="2022628"/>
            <a:ext cx="1661993" cy="3513141"/>
          </a:xfrm>
          <a:prstGeom prst="rect">
            <a:avLst/>
          </a:prstGeom>
          <a:noFill/>
        </p:spPr>
        <p:txBody>
          <a:bodyPr vert="vert270" wrap="none" lIns="91440" tIns="45720" rIns="91440" bIns="45720">
            <a:spAutoFit/>
          </a:bodyPr>
          <a:lstStyle/>
          <a:p>
            <a:pPr algn="ctr"/>
            <a:r>
              <a:rPr lang="en-US" sz="9600" b="1" u="none" cap="none" spc="0" baseline="0">
                <a:ln w="0"/>
                <a:solidFill>
                  <a:schemeClr val="bg1">
                    <a:alpha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Roboto" panose="02000000000000000000" pitchFamily="2" charset="0"/>
              </a:rPr>
              <a:t>DEMO</a:t>
            </a:r>
          </a:p>
        </p:txBody>
      </p:sp>
      <p:pic>
        <p:nvPicPr>
          <p:cNvPr id="6" name="Picture 5" descr="MMS Logo">
            <a:extLst>
              <a:ext uri="{FF2B5EF4-FFF2-40B4-BE49-F238E27FC236}">
                <a16:creationId xmlns:a16="http://schemas.microsoft.com/office/drawing/2014/main" id="{B7578A3C-CE75-89A3-95B1-79FD3663D9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8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2CA98-158E-037A-C94E-E38DC5348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DAACDB-B0A5-F82A-E06F-F66C4B0C2D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498060"/>
            <a:ext cx="5181600" cy="46789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BF707E-1F23-C8BE-85CC-91A13D768C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98060"/>
            <a:ext cx="5181600" cy="46789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3B217B61-FB9F-34A8-8F0A-AF28E22CCB9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Picture 6" descr="MMS Logo">
            <a:extLst>
              <a:ext uri="{FF2B5EF4-FFF2-40B4-BE49-F238E27FC236}">
                <a16:creationId xmlns:a16="http://schemas.microsoft.com/office/drawing/2014/main" id="{295905C5-4070-1A26-647F-4EBE7D5BA59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881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43FC6-9D49-7EE7-65B3-940E59809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79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8AD4CF-A6B7-AD69-E2EF-D5CF1E53C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515787"/>
            <a:ext cx="5157787" cy="4852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D8C1A2-5CFB-9DDA-598C-3D6E4DB535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091448"/>
            <a:ext cx="5157787" cy="4098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D7FFAF-6DE1-D7D2-9D0C-7DA4C93200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515787"/>
            <a:ext cx="5183188" cy="48523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2BCB2A-881F-6F25-A415-DE218744AF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091448"/>
            <a:ext cx="5183188" cy="40982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1EDC7BD5-0E11-7733-A81C-9173138EE1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Picture 8" descr="MMS Logo">
            <a:extLst>
              <a:ext uri="{FF2B5EF4-FFF2-40B4-BE49-F238E27FC236}">
                <a16:creationId xmlns:a16="http://schemas.microsoft.com/office/drawing/2014/main" id="{B987E018-1974-E6AE-5540-1EAC213D1F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888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19ACD-72B3-1EDF-3267-2C3F86B84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21425FB-8689-9B99-9E6E-DD10632314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260177"/>
            <a:ext cx="12204825" cy="72866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Picture 4" descr="MMS Logo">
            <a:extLst>
              <a:ext uri="{FF2B5EF4-FFF2-40B4-BE49-F238E27FC236}">
                <a16:creationId xmlns:a16="http://schemas.microsoft.com/office/drawing/2014/main" id="{1BD37F34-1CD5-85FA-6213-6A836C3C7C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5" y="6110542"/>
            <a:ext cx="1304924" cy="74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616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-65000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365651-282E-586C-B06B-5DB5D9944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913A01-90A4-D2D1-24E8-69DD5F534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507787"/>
            <a:ext cx="10515600" cy="4669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2125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51" r:id="rId5"/>
    <p:sldLayoutId id="2147483659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63" r:id="rId13"/>
    <p:sldLayoutId id="214748366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Roboto" panose="020000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"/>
        <a:defRPr sz="2800" kern="1200">
          <a:solidFill>
            <a:schemeClr val="bg1"/>
          </a:solidFill>
          <a:latin typeface="Roboto" panose="02000000000000000000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"/>
        <a:defRPr sz="2400" kern="1200">
          <a:solidFill>
            <a:schemeClr val="bg1"/>
          </a:solidFill>
          <a:latin typeface="Roboto" panose="02000000000000000000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"/>
        <a:defRPr sz="2000" kern="1200">
          <a:solidFill>
            <a:schemeClr val="bg1"/>
          </a:solidFill>
          <a:latin typeface="Roboto" panose="02000000000000000000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"/>
        <a:defRPr sz="1800" kern="1200">
          <a:solidFill>
            <a:schemeClr val="bg1"/>
          </a:solidFill>
          <a:latin typeface="Roboto" panose="02000000000000000000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"/>
        <a:defRPr sz="1800" kern="1200">
          <a:solidFill>
            <a:schemeClr val="bg1"/>
          </a:solidFill>
          <a:latin typeface="Roboto" panose="02000000000000000000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djam@patchmypc.co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an@patchmypc.com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7806C1F-6D02-FA11-F860-B05CFAC0C1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800851"/>
            <a:ext cx="9144000" cy="1420237"/>
          </a:xfrm>
        </p:spPr>
        <p:txBody>
          <a:bodyPr>
            <a:normAutofit/>
          </a:bodyPr>
          <a:lstStyle/>
          <a:p>
            <a:r>
              <a:rPr lang="en-US" sz="3600" dirty="0"/>
              <a:t>MMS Fort Lauderdale Insider Preview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EC9D58-A7DF-BE80-D6CA-DA8F9860BA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64004" y="1506780"/>
            <a:ext cx="9063992" cy="1202140"/>
          </a:xfrm>
          <a:prstGeom prst="rect">
            <a:avLst/>
          </a:prstGeom>
          <a:effectLst/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37AEB6C-A093-3840-7944-F14732BE87EC}"/>
              </a:ext>
            </a:extLst>
          </p:cNvPr>
          <p:cNvSpPr/>
          <p:nvPr/>
        </p:nvSpPr>
        <p:spPr>
          <a:xfrm>
            <a:off x="4583832" y="-1395536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89521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50730-69E7-58FA-BCA6-33831B741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4B806E-4E9F-05CB-BEF9-CAD3287FE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oppins Black" panose="00000A00000000000000" pitchFamily="2" charset="0"/>
                <a:cs typeface="Poppins Black" panose="00000A00000000000000" pitchFamily="2" charset="0"/>
              </a:rPr>
              <a:t>PSADT </a:t>
            </a:r>
            <a:r>
              <a:rPr lang="en-US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v4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FD771D-7C01-59E0-6B72-D32F9DF736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Module, Backwards Compatibility</a:t>
            </a:r>
          </a:p>
          <a:p>
            <a:r>
              <a:rPr lang="en-US"/>
              <a:t>And the new User Interface</a:t>
            </a:r>
          </a:p>
        </p:txBody>
      </p:sp>
    </p:spTree>
    <p:extLst>
      <p:ext uri="{BB962C8B-B14F-4D97-AF65-F5344CB8AC3E}">
        <p14:creationId xmlns:p14="http://schemas.microsoft.com/office/powerpoint/2010/main" val="1454989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50D9F-B984-C7B8-4FE4-AA8116ACFD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B7D523-3F40-76D7-DBC1-33BB73563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dirty="0" err="1">
                <a:latin typeface="Poppins" panose="00000500000000000000" pitchFamily="2" charset="0"/>
                <a:cs typeface="Poppins" panose="00000500000000000000" pitchFamily="2" charset="0"/>
              </a:rPr>
              <a:t>What’s</a:t>
            </a:r>
            <a:r>
              <a:rPr lang="fr-FR" sz="4500" b="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450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New?</a:t>
            </a:r>
            <a:endParaRPr lang="en-GB" sz="450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9541D99-3068-C68F-D0E0-2B20E2BDD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CA"/>
              <a:t>New Lightweight </a:t>
            </a:r>
            <a:r>
              <a:rPr lang="en-CA" b="1">
                <a:solidFill>
                  <a:schemeClr val="accent2"/>
                </a:solidFill>
              </a:rPr>
              <a:t>Modern Fluent User Interface (v4 only)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/>
          </a:p>
          <a:p>
            <a:pPr marL="0" indent="0" algn="ctr">
              <a:buNone/>
            </a:pPr>
            <a:endParaRPr lang="en-US">
              <a:latin typeface="Consolas" panose="020B0609020204030204" pitchFamily="49" charset="0"/>
              <a:ea typeface="FiraCode Nerd Font Mono" panose="02000009000000000000" pitchFamily="49" charset="0"/>
              <a:cs typeface="FiraCode Nerd Font Mono" panose="02000009000000000000" pitchFamily="49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C7FC9B9-B68D-AD2E-5F1E-145F4BAC2A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432" y="2120613"/>
            <a:ext cx="4947333" cy="410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82B900A4-13FF-400D-9559-F3C248131D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463" y="2120612"/>
            <a:ext cx="4947334" cy="41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48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1D9B5-8E10-9DEA-13D9-659511F93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2D20FA-6F08-A514-72AC-E80AD3EF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dirty="0" err="1">
                <a:latin typeface="Poppins" panose="00000500000000000000" pitchFamily="2" charset="0"/>
                <a:cs typeface="Poppins" panose="00000500000000000000" pitchFamily="2" charset="0"/>
              </a:rPr>
              <a:t>What’s</a:t>
            </a:r>
            <a:r>
              <a:rPr lang="fr-FR" sz="4500" b="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450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New?</a:t>
            </a:r>
            <a:endParaRPr lang="en-GB" sz="450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9A50B-3170-BF7C-E263-B4287CE84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405" y="1556792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>
                <a:ea typeface="Roboto" panose="02000000000000000000" pitchFamily="2" charset="0"/>
              </a:rPr>
              <a:t>New Functions: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Get-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ADTApplication</a:t>
            </a:r>
            <a:r>
              <a:rPr lang="en-GB"/>
              <a:t> now returns additional info for each app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Uninstall-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ADTApplication</a:t>
            </a:r>
            <a:r>
              <a:rPr lang="en-GB"/>
              <a:t> now supports removing executable uninstallers, e.g. setup.exe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Get-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ADTUserProfiles</a:t>
            </a:r>
            <a:r>
              <a:rPr lang="en-GB"/>
              <a:t> now supports retrieving several folder paths such as Documents and Desktop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Copy-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ADTFileToUserProfiles</a:t>
            </a:r>
            <a:r>
              <a:rPr lang="en-GB"/>
              <a:t> also supports these properties directly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Invoke-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ADTWebDownload</a:t>
            </a:r>
            <a:r>
              <a:rPr lang="en-GB"/>
              <a:t> for downloading files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  <a:latin typeface="Consolas" panose="020B0609020204030204" pitchFamily="49" charset="0"/>
              </a:rPr>
              <a:t>Mount-</a:t>
            </a:r>
            <a:r>
              <a:rPr lang="en-GB" b="1" err="1">
                <a:solidFill>
                  <a:schemeClr val="accent2"/>
                </a:solidFill>
                <a:latin typeface="Consolas" panose="020B0609020204030204" pitchFamily="49" charset="0"/>
              </a:rPr>
              <a:t>ADTWimFile</a:t>
            </a:r>
            <a:r>
              <a:rPr lang="en-GB"/>
              <a:t> useful for large apps that would be inefficient to unzip a huge archive or transfer over the network file-by-file</a:t>
            </a:r>
          </a:p>
        </p:txBody>
      </p:sp>
    </p:spTree>
    <p:extLst>
      <p:ext uri="{BB962C8B-B14F-4D97-AF65-F5344CB8AC3E}">
        <p14:creationId xmlns:p14="http://schemas.microsoft.com/office/powerpoint/2010/main" val="277877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E38AF-1CBA-B0B9-4CC5-367224F67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7B0B39-69A1-3A6D-C3AC-11801EA44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8751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dirty="0" err="1">
                <a:latin typeface="Poppins" panose="00000500000000000000" pitchFamily="2" charset="0"/>
                <a:cs typeface="Poppins" panose="00000500000000000000" pitchFamily="2" charset="0"/>
              </a:rPr>
              <a:t>What’s</a:t>
            </a:r>
            <a:r>
              <a:rPr lang="fr-FR" sz="4500" b="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450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New?</a:t>
            </a:r>
            <a:endParaRPr lang="en-GB" sz="450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4F3222B-7EB9-2CBA-93A4-97ADEF78F4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</a:rPr>
              <a:t>Deployment State Management </a:t>
            </a:r>
            <a:r>
              <a:rPr lang="en-GB"/>
              <a:t>and encapsulation allows for complex deployment scenarios (such as parallel operations)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</a:rPr>
              <a:t>Immutable Command Lookup Table</a:t>
            </a:r>
            <a:r>
              <a:rPr lang="en-GB" b="1"/>
              <a:t> </a:t>
            </a:r>
            <a:r>
              <a:rPr lang="en-GB"/>
              <a:t>ensures functions cannot be spoofed or overwritten</a:t>
            </a:r>
            <a:endParaRPr lang="en-GB" b="1"/>
          </a:p>
          <a:p>
            <a:pPr>
              <a:buFont typeface="Wingdings" panose="05000000000000000000" pitchFamily="2" charset="2"/>
              <a:buChar char="§"/>
            </a:pPr>
            <a:r>
              <a:rPr lang="en-GB"/>
              <a:t>PowerShell </a:t>
            </a:r>
            <a:r>
              <a:rPr lang="en-GB" b="1">
                <a:solidFill>
                  <a:schemeClr val="accent2"/>
                </a:solidFill>
              </a:rPr>
              <a:t>Strict Mode v3</a:t>
            </a:r>
            <a:r>
              <a:rPr lang="en-GB"/>
              <a:t> Compliance for code safety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</a:rPr>
              <a:t>Performance Optimizations </a:t>
            </a:r>
            <a:r>
              <a:rPr lang="en-GB"/>
              <a:t>using efficient object types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b="1">
                <a:solidFill>
                  <a:schemeClr val="accent2"/>
                </a:solidFill>
              </a:rPr>
              <a:t>CI / CD Build system </a:t>
            </a:r>
            <a:r>
              <a:rPr lang="en-GB"/>
              <a:t>for code validation and linting, unit and integration testing, documentation generation etc.	</a:t>
            </a:r>
          </a:p>
          <a:p>
            <a:pPr>
              <a:buFont typeface="Wingdings" panose="05000000000000000000" pitchFamily="2" charset="2"/>
              <a:buChar char="§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284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1D9B5-8E10-9DEA-13D9-659511F93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2D20FA-6F08-A514-72AC-E80AD3EF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dirty="0" err="1">
                <a:latin typeface="Poppins" panose="00000500000000000000" pitchFamily="2" charset="0"/>
                <a:cs typeface="Poppins" panose="00000500000000000000" pitchFamily="2" charset="0"/>
              </a:rPr>
              <a:t>What’s</a:t>
            </a:r>
            <a:r>
              <a:rPr lang="fr-FR" sz="4500" b="0" dirty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4500" dirty="0" err="1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Changed</a:t>
            </a:r>
            <a:r>
              <a:rPr lang="fr-FR" sz="450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?</a:t>
            </a:r>
            <a:endParaRPr lang="en-GB" sz="450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9A50B-3170-BF7C-E263-B4287CE84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5112568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/>
              <a:t>Executable Entry point: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Deploy-Application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.exe </a:t>
            </a:r>
            <a:r>
              <a:rPr lang="en-GB">
                <a:latin typeface="Consolas" panose="020B0609020204030204" pitchFamily="49" charset="0"/>
                <a:sym typeface="Wingdings" panose="05000000000000000000" pitchFamily="2" charset="2"/>
              </a:rPr>
              <a:t></a:t>
            </a:r>
            <a:r>
              <a:rPr lang="en-US">
                <a:solidFill>
                  <a:schemeClr val="accent2"/>
                </a:solidFill>
              </a:rPr>
              <a:t>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Invoke-AppDeployToolkit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.exe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Config moved from </a:t>
            </a:r>
            <a:r>
              <a:rPr lang="en-US" b="1">
                <a:solidFill>
                  <a:srgbClr val="44BEFF"/>
                </a:solidFill>
                <a:latin typeface="Consolas" panose="020B0609020204030204" pitchFamily="49" charset="0"/>
              </a:rPr>
              <a:t>XML</a:t>
            </a:r>
            <a:r>
              <a:rPr lang="en-US"/>
              <a:t> to </a:t>
            </a:r>
            <a:r>
              <a:rPr lang="en-US" b="1">
                <a:solidFill>
                  <a:srgbClr val="44BEFF"/>
                </a:solidFill>
                <a:latin typeface="Consolas" panose="020B0609020204030204" pitchFamily="49" charset="0"/>
              </a:rPr>
              <a:t>PSD1</a:t>
            </a:r>
            <a:r>
              <a:rPr lang="en-US"/>
              <a:t> format: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AppDeployToolkitConfig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.xml </a:t>
            </a:r>
            <a:r>
              <a:rPr lang="en-GB" b="1">
                <a:latin typeface="Consolas" panose="020B0609020204030204" pitchFamily="49" charset="0"/>
                <a:sym typeface="Wingdings" panose="05000000000000000000" pitchFamily="2" charset="2"/>
              </a:rPr>
              <a:t></a:t>
            </a:r>
            <a:r>
              <a:rPr lang="en-GB">
                <a:solidFill>
                  <a:schemeClr val="accent2"/>
                </a:solidFill>
                <a:latin typeface="Consolas" panose="020B0609020204030204" pitchFamily="49" charset="0"/>
                <a:sym typeface="Wingdings" panose="05000000000000000000" pitchFamily="2" charset="2"/>
              </a:rPr>
              <a:t>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Config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\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Config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.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psd1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Functions renamed to avoid collisions: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Copy-File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GB">
                <a:latin typeface="Consolas" panose="020B0609020204030204" pitchFamily="49" charset="0"/>
                <a:sym typeface="Wingdings" panose="05000000000000000000" pitchFamily="2" charset="2"/>
              </a:rPr>
              <a:t>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Copy-</a:t>
            </a:r>
            <a:r>
              <a:rPr lang="en-US" b="1" err="1">
                <a:solidFill>
                  <a:schemeClr val="accent2"/>
                </a:solidFill>
                <a:latin typeface="Consolas" panose="020B0609020204030204" pitchFamily="49" charset="0"/>
              </a:rPr>
              <a:t>ADTFile</a:t>
            </a:r>
            <a:endParaRPr lang="en-US" b="1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Execute-Process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GB">
                <a:latin typeface="Consolas" panose="020B0609020204030204" pitchFamily="49" charset="0"/>
                <a:sym typeface="Wingdings" panose="05000000000000000000" pitchFamily="2" charset="2"/>
              </a:rPr>
              <a:t>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Start-</a:t>
            </a:r>
            <a:r>
              <a:rPr lang="en-US" b="1" err="1">
                <a:solidFill>
                  <a:schemeClr val="accent2"/>
                </a:solidFill>
                <a:latin typeface="Consolas" panose="020B0609020204030204" pitchFamily="49" charset="0"/>
              </a:rPr>
              <a:t>ADTProcess</a:t>
            </a:r>
            <a:endParaRPr lang="en-US" b="1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Write-Log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GB">
                <a:latin typeface="Consolas" panose="020B0609020204030204" pitchFamily="49" charset="0"/>
                <a:sym typeface="Wingdings" panose="05000000000000000000" pitchFamily="2" charset="2"/>
              </a:rPr>
              <a:t></a:t>
            </a:r>
            <a:r>
              <a:rPr lang="en-US">
                <a:solidFill>
                  <a:schemeClr val="accent2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Write-</a:t>
            </a:r>
            <a:r>
              <a:rPr lang="en-US" b="1" err="1">
                <a:solidFill>
                  <a:schemeClr val="accent2"/>
                </a:solidFill>
                <a:latin typeface="Consolas" panose="020B0609020204030204" pitchFamily="49" charset="0"/>
              </a:rPr>
              <a:t>ADTLog</a:t>
            </a:r>
            <a:endParaRPr lang="en-US" b="1">
              <a:solidFill>
                <a:schemeClr val="accent2"/>
              </a:solidFill>
              <a:latin typeface="Consolas" panose="020B0609020204030204" pitchFamily="49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Various parameter changes: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True/False </a:t>
            </a:r>
            <a:r>
              <a:rPr lang="en-US"/>
              <a:t>Boolean values replaced with </a:t>
            </a:r>
            <a:r>
              <a:rPr lang="en-US" b="1">
                <a:solidFill>
                  <a:srgbClr val="44BEFF"/>
                </a:solidFill>
              </a:rPr>
              <a:t>Switches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/>
              <a:t>Standard </a:t>
            </a:r>
            <a:r>
              <a:rPr lang="en-US" b="1">
                <a:solidFill>
                  <a:schemeClr val="accent2"/>
                </a:solidFill>
                <a:latin typeface="Consolas" panose="020B0609020204030204" pitchFamily="49" charset="0"/>
              </a:rPr>
              <a:t>Where-Object</a:t>
            </a:r>
            <a:r>
              <a:rPr lang="en-US"/>
              <a:t> style syntax implemented for </a:t>
            </a:r>
            <a:r>
              <a:rPr lang="en-US" b="1">
                <a:solidFill>
                  <a:srgbClr val="44BEFF"/>
                </a:solidFill>
              </a:rPr>
              <a:t>filters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/>
              <a:t>Standard </a:t>
            </a:r>
            <a:r>
              <a:rPr lang="en-US">
                <a:solidFill>
                  <a:srgbClr val="44BEFF"/>
                </a:solidFill>
                <a:latin typeface="Consolas" panose="020B0609020204030204" pitchFamily="49" charset="0"/>
              </a:rPr>
              <a:t>-</a:t>
            </a:r>
            <a:r>
              <a:rPr lang="en-US" b="1" err="1">
                <a:solidFill>
                  <a:srgbClr val="44BEFF"/>
                </a:solidFill>
                <a:latin typeface="Consolas" panose="020B0609020204030204" pitchFamily="49" charset="0"/>
              </a:rPr>
              <a:t>ErrorAction</a:t>
            </a:r>
            <a:r>
              <a:rPr lang="en-US" b="1">
                <a:solidFill>
                  <a:srgbClr val="44BEFF"/>
                </a:solidFill>
                <a:latin typeface="Consolas" panose="020B0609020204030204" pitchFamily="49" charset="0"/>
              </a:rPr>
              <a:t> </a:t>
            </a:r>
            <a:r>
              <a:rPr lang="en-US"/>
              <a:t>parameter used for error handling</a:t>
            </a:r>
          </a:p>
          <a:p>
            <a:pPr>
              <a:buFont typeface="Wingdings" panose="05000000000000000000" pitchFamily="2" charset="2"/>
              <a:buChar char="§"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364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845B19-22F8-2746-E99A-66CFF69DA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40CBD8-8EF3-E2D6-15C2-B31959916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dirty="0">
                <a:latin typeface="Poppins" panose="00000500000000000000" pitchFamily="2" charset="0"/>
                <a:cs typeface="Poppins" panose="00000500000000000000" pitchFamily="2" charset="0"/>
              </a:rPr>
              <a:t>PSADT v4 – </a:t>
            </a:r>
            <a:r>
              <a:rPr lang="fr-FR" sz="4500" b="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MMS </a:t>
            </a:r>
            <a:r>
              <a:rPr lang="fr-FR" sz="4500" b="0" dirty="0" err="1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Insider</a:t>
            </a:r>
            <a:r>
              <a:rPr lang="fr-FR" sz="4500" b="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 </a:t>
            </a:r>
            <a:r>
              <a:rPr lang="fr-FR" sz="4500" dirty="0" err="1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Preview</a:t>
            </a:r>
            <a:endParaRPr lang="en-GB" sz="450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C12B50E-6623-9745-46A3-1D55435107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5112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/>
              <a:t>We want your feedback!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PSADT v4 Insider Preview will be available for MMS attendees </a:t>
            </a:r>
            <a:r>
              <a:rPr lang="en-US" b="1">
                <a:solidFill>
                  <a:schemeClr val="accent2"/>
                </a:solidFill>
              </a:rPr>
              <a:t>later this week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PSADT v4 General Availability in </a:t>
            </a:r>
            <a:r>
              <a:rPr lang="en-US" b="1">
                <a:solidFill>
                  <a:schemeClr val="accent2"/>
                </a:solidFill>
              </a:rPr>
              <a:t>4 – 6 weeks</a:t>
            </a:r>
          </a:p>
        </p:txBody>
      </p:sp>
    </p:spTree>
    <p:extLst>
      <p:ext uri="{BB962C8B-B14F-4D97-AF65-F5344CB8AC3E}">
        <p14:creationId xmlns:p14="http://schemas.microsoft.com/office/powerpoint/2010/main" val="194389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FB68CD-CB12-32EF-1CFE-54C294C3E9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328" y="4206239"/>
            <a:ext cx="5206081" cy="457200"/>
          </a:xfrm>
        </p:spPr>
        <p:txBody>
          <a:bodyPr>
            <a:normAutofit lnSpcReduction="10000"/>
          </a:bodyPr>
          <a:lstStyle/>
          <a:p>
            <a:pPr algn="r"/>
            <a:r>
              <a:rPr lang="en-US"/>
              <a:t>David James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1E5CAD-23FE-A4D7-B096-3334A7D79C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38591" y="4206239"/>
            <a:ext cx="3802276" cy="457200"/>
          </a:xfrm>
        </p:spPr>
        <p:txBody>
          <a:bodyPr>
            <a:normAutofit lnSpcReduction="10000"/>
          </a:bodyPr>
          <a:lstStyle/>
          <a:p>
            <a:pPr algn="l"/>
            <a:r>
              <a:rPr lang="en-US"/>
              <a:t>Dan Cunningham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6485DDC-10A4-A946-6EE8-700508002C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328" y="5303520"/>
            <a:ext cx="5206081" cy="914400"/>
          </a:xfrm>
        </p:spPr>
        <p:txBody>
          <a:bodyPr/>
          <a:lstStyle/>
          <a:p>
            <a:pPr algn="r"/>
            <a:r>
              <a:rPr lang="en-US">
                <a:hlinkClick r:id="rId3"/>
              </a:rPr>
              <a:t>djam@patchmypc.com</a:t>
            </a:r>
            <a:endParaRPr lang="en-US"/>
          </a:p>
          <a:p>
            <a:pPr algn="r"/>
            <a:r>
              <a:rPr lang="en-US"/>
              <a:t>@djammmer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0280E57-51A9-979B-C838-5F016A209F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328" y="4754880"/>
            <a:ext cx="5206081" cy="457200"/>
          </a:xfrm>
        </p:spPr>
        <p:txBody>
          <a:bodyPr>
            <a:normAutofit/>
          </a:bodyPr>
          <a:lstStyle/>
          <a:p>
            <a:pPr algn="r"/>
            <a:r>
              <a:rPr lang="en-US"/>
              <a:t>VP of Product, Patch My PC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7177573-C298-FAF8-2140-0326B263D0A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38590" y="4754880"/>
            <a:ext cx="5206082" cy="457200"/>
          </a:xfrm>
        </p:spPr>
        <p:txBody>
          <a:bodyPr>
            <a:normAutofit/>
          </a:bodyPr>
          <a:lstStyle/>
          <a:p>
            <a:pPr algn="l"/>
            <a:r>
              <a:rPr lang="en-US"/>
              <a:t>PSADT Co-Founder, Strategy Lead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22E89D34-0487-B5A0-F674-62D97B20FE4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" b="3053"/>
          <a:stretch/>
        </p:blipFill>
        <p:spPr>
          <a:xfrm>
            <a:off x="2567608" y="1406470"/>
            <a:ext cx="2757809" cy="258939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7B7D939-7584-7300-B419-6DA5EF48EE2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3" b="3053"/>
          <a:stretch/>
        </p:blipFill>
        <p:spPr>
          <a:xfrm>
            <a:off x="6956303" y="1415671"/>
            <a:ext cx="2757809" cy="258939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400E0D43-3BB2-64E0-B8CE-E981BD5C2C0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938590" y="5303838"/>
            <a:ext cx="3813548" cy="914400"/>
          </a:xfrm>
        </p:spPr>
        <p:txBody>
          <a:bodyPr/>
          <a:lstStyle/>
          <a:p>
            <a:pPr algn="l"/>
            <a:r>
              <a:rPr lang="en-US">
                <a:hlinkClick r:id="rId6"/>
              </a:rPr>
              <a:t>dan@patchmypc.com</a:t>
            </a:r>
            <a:endParaRPr lang="en-US"/>
          </a:p>
          <a:p>
            <a:pPr algn="l"/>
            <a:r>
              <a:rPr lang="en-US"/>
              <a:t>@sintaxasn</a:t>
            </a:r>
          </a:p>
        </p:txBody>
      </p:sp>
    </p:spTree>
    <p:extLst>
      <p:ext uri="{BB962C8B-B14F-4D97-AF65-F5344CB8AC3E}">
        <p14:creationId xmlns:p14="http://schemas.microsoft.com/office/powerpoint/2010/main" val="2749782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D73D28-962F-8E43-5907-544A140D2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oppins Black" panose="00000A00000000000000" pitchFamily="2" charset="0"/>
                <a:cs typeface="Poppins Black" panose="00000A00000000000000" pitchFamily="2" charset="0"/>
              </a:rPr>
              <a:t>PSADT </a:t>
            </a:r>
            <a:r>
              <a:rPr lang="en-US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v3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30A130-0D00-7790-26E9-044787E643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those who don’t know</a:t>
            </a:r>
          </a:p>
        </p:txBody>
      </p:sp>
    </p:spTree>
    <p:extLst>
      <p:ext uri="{BB962C8B-B14F-4D97-AF65-F5344CB8AC3E}">
        <p14:creationId xmlns:p14="http://schemas.microsoft.com/office/powerpoint/2010/main" val="2279942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1E0F2-FE77-51ED-3F72-223B58926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b="0">
                <a:latin typeface="Poppins" panose="00000500000000000000" pitchFamily="2" charset="0"/>
                <a:cs typeface="Poppins" panose="00000500000000000000" pitchFamily="2" charset="0"/>
              </a:rPr>
              <a:t>PS</a:t>
            </a:r>
            <a:r>
              <a:rPr lang="fr-FR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AppDeploy</a:t>
            </a:r>
            <a:r>
              <a:rPr lang="fr-FR" b="0">
                <a:latin typeface="Poppins" panose="00000500000000000000" pitchFamily="2" charset="0"/>
                <a:cs typeface="Poppins" panose="00000500000000000000" pitchFamily="2" charset="0"/>
              </a:rPr>
              <a:t>Toolkit</a:t>
            </a:r>
            <a:endParaRPr lang="en-GB" b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D5023A-BA6F-B725-CF78-FD889E577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7787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/>
              <a:t>An open-source PowerShell framework for creating application deployment scripts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/>
          </a:p>
          <a:p>
            <a:pPr>
              <a:buFont typeface="Wingdings" panose="05000000000000000000" pitchFamily="2" charset="2"/>
              <a:buChar char="§"/>
            </a:pPr>
            <a:r>
              <a:rPr lang="en-US"/>
              <a:t>Consists of: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/>
              <a:t>A standardized </a:t>
            </a:r>
            <a:r>
              <a:rPr lang="en-US" b="1">
                <a:solidFill>
                  <a:schemeClr val="accent2"/>
                </a:solidFill>
              </a:rPr>
              <a:t>workflow for application install / uninstall / repair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</a:rPr>
              <a:t>encapsulate</a:t>
            </a:r>
            <a:r>
              <a:rPr lang="en-US"/>
              <a:t> a pre-existing vendor install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</a:rPr>
              <a:t>add</a:t>
            </a:r>
            <a:r>
              <a:rPr lang="en-US"/>
              <a:t> new steps to the install process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</a:rPr>
              <a:t>enhance</a:t>
            </a:r>
            <a:r>
              <a:rPr lang="en-US"/>
              <a:t> the capabilities of the vendor install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</a:rPr>
              <a:t>standardize</a:t>
            </a:r>
            <a:r>
              <a:rPr lang="en-US"/>
              <a:t> the process for deploying and supporting applications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/>
              <a:t>A set of easy-to-use functions to simplify deployment tasks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36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AB8BE-9E6B-84A9-8F1F-1CAE49356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1172D4-464E-7556-21CE-55766DDA8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b="0">
                <a:latin typeface="Poppins" panose="00000500000000000000" pitchFamily="2" charset="0"/>
                <a:cs typeface="Poppins" panose="00000500000000000000" pitchFamily="2" charset="0"/>
              </a:rPr>
              <a:t>PS</a:t>
            </a:r>
            <a:r>
              <a:rPr lang="fr-FR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AppDeploy</a:t>
            </a:r>
            <a:r>
              <a:rPr lang="fr-FR" b="0">
                <a:latin typeface="Poppins" panose="00000500000000000000" pitchFamily="2" charset="0"/>
                <a:cs typeface="Poppins" panose="00000500000000000000" pitchFamily="2" charset="0"/>
              </a:rPr>
              <a:t>Toolkit</a:t>
            </a:r>
            <a:endParaRPr lang="en-GB" b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5B617C-7E99-DF3E-DB57-AB80FB01F6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07787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/>
              <a:t>An open-source PowerShell framework for creating application deployment scripts</a:t>
            </a:r>
          </a:p>
          <a:p>
            <a:pPr>
              <a:buFont typeface="Wingdings" panose="05000000000000000000" pitchFamily="2" charset="2"/>
              <a:buChar char="§"/>
            </a:pPr>
            <a:endParaRPr lang="en-US"/>
          </a:p>
          <a:p>
            <a:pPr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en-CA"/>
              <a:t>Integrates with many 3</a:t>
            </a:r>
            <a:r>
              <a:rPr lang="en-CA" baseline="30000"/>
              <a:t>rd</a:t>
            </a:r>
            <a:r>
              <a:rPr lang="en-CA"/>
              <a:t> party solutions such as:</a:t>
            </a:r>
          </a:p>
          <a:p>
            <a:pPr marL="802957" lvl="2" indent="-342900">
              <a:lnSpc>
                <a:spcPct val="100000"/>
              </a:lnSpc>
              <a:buClr>
                <a:srgbClr val="0599DB"/>
              </a:buClr>
              <a:buFont typeface="Wingdings" panose="05000000000000000000" pitchFamily="2" charset="2"/>
              <a:buChar char="§"/>
            </a:pPr>
            <a:r>
              <a:rPr lang="en-CA" sz="2400" b="1" err="1">
                <a:solidFill>
                  <a:schemeClr val="accent2"/>
                </a:solidFill>
              </a:rPr>
              <a:t>Scappman</a:t>
            </a:r>
            <a:r>
              <a:rPr lang="en-CA" sz="2400"/>
              <a:t> (part of the Patch My PC family)</a:t>
            </a:r>
          </a:p>
          <a:p>
            <a:pPr marL="802957" lvl="2" indent="-342900">
              <a:lnSpc>
                <a:spcPct val="100000"/>
              </a:lnSpc>
              <a:buClr>
                <a:schemeClr val="tx1"/>
              </a:buClr>
              <a:buFont typeface="Wingdings" panose="05000000000000000000" pitchFamily="2" charset="2"/>
              <a:buChar char="§"/>
            </a:pPr>
            <a:endParaRPr lang="en-CA"/>
          </a:p>
          <a:p>
            <a:pPr marL="802957" lvl="2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CA"/>
              <a:t>Master Packager, </a:t>
            </a:r>
            <a:r>
              <a:rPr lang="en-CA" err="1"/>
              <a:t>Flexerra</a:t>
            </a:r>
            <a:r>
              <a:rPr lang="en-CA"/>
              <a:t> </a:t>
            </a:r>
            <a:r>
              <a:rPr lang="en-CA" err="1"/>
              <a:t>AdminStudio</a:t>
            </a:r>
            <a:r>
              <a:rPr lang="en-CA"/>
              <a:t>, InstallShield</a:t>
            </a:r>
          </a:p>
          <a:p>
            <a:pPr marL="802957" lvl="2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CA" err="1"/>
              <a:t>Robopack</a:t>
            </a:r>
            <a:r>
              <a:rPr lang="en-CA"/>
              <a:t>, </a:t>
            </a:r>
            <a:r>
              <a:rPr lang="en-CA" err="1"/>
              <a:t>Raynet</a:t>
            </a:r>
            <a:r>
              <a:rPr lang="en-CA"/>
              <a:t> </a:t>
            </a:r>
            <a:r>
              <a:rPr lang="en-CA" err="1"/>
              <a:t>RayPack</a:t>
            </a:r>
            <a:r>
              <a:rPr lang="en-CA"/>
              <a:t> Studio, Pace Suite</a:t>
            </a:r>
          </a:p>
          <a:p>
            <a:pPr marL="802957" lvl="2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CA"/>
              <a:t>Windows Client Management AG, </a:t>
            </a:r>
            <a:r>
              <a:rPr lang="en-CA" err="1"/>
              <a:t>Apptimized</a:t>
            </a:r>
            <a:r>
              <a:rPr lang="en-CA"/>
              <a:t>, XOAP</a:t>
            </a:r>
          </a:p>
          <a:p>
            <a:pPr marL="802957" lvl="2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CA" err="1"/>
              <a:t>SparkleFlow</a:t>
            </a:r>
            <a:r>
              <a:rPr lang="en-CA"/>
              <a:t>, and many others….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23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91E0F2-FE77-51ED-3F72-223B58926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500" b="0" spc="-150" dirty="0" err="1">
                <a:latin typeface="Poppins "/>
                <a:cs typeface="Poppins Black" panose="00000A00000000000000" pitchFamily="2" charset="0"/>
              </a:rPr>
              <a:t>Typical</a:t>
            </a:r>
            <a:r>
              <a:rPr lang="fr-FR" sz="4500" b="0" spc="-15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fr-FR" sz="4500" b="0" spc="-15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Use Cases</a:t>
            </a:r>
            <a:endParaRPr lang="en-GB" sz="4500" b="0" spc="-15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D5023A-BA6F-B725-CF78-FD889E577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62" y="1690688"/>
            <a:ext cx="10738338" cy="4486275"/>
          </a:xfrm>
        </p:spPr>
        <p:txBody>
          <a:bodyPr>
            <a:noAutofit/>
          </a:bodyPr>
          <a:lstStyle/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b="1" i="0">
                <a:solidFill>
                  <a:schemeClr val="accent2"/>
                </a:solidFill>
                <a:effectLst/>
              </a:rPr>
              <a:t>Validate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prerequisites</a:t>
            </a:r>
            <a:r>
              <a:rPr lang="en-US" sz="2400" i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en-US" sz="2400" i="0">
                <a:effectLst/>
              </a:rPr>
              <a:t>such as dependencies on minimum software versions</a:t>
            </a:r>
            <a:endParaRPr lang="en-US" sz="2400"/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b="1">
                <a:solidFill>
                  <a:schemeClr val="accent2"/>
                </a:solidFill>
              </a:rPr>
              <a:t>Uninstall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existing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applications</a:t>
            </a:r>
            <a:r>
              <a:rPr lang="en-US" sz="2400" i="0">
                <a:solidFill>
                  <a:schemeClr val="accent1">
                    <a:lumMod val="60000"/>
                    <a:lumOff val="40000"/>
                  </a:schemeClr>
                </a:solidFill>
                <a:effectLst/>
              </a:rPr>
              <a:t> </a:t>
            </a:r>
            <a:r>
              <a:rPr lang="en-US" sz="2400" i="0">
                <a:effectLst/>
              </a:rPr>
              <a:t>and perform </a:t>
            </a:r>
            <a:r>
              <a:rPr lang="en-US" sz="2400"/>
              <a:t>clean-up</a:t>
            </a:r>
            <a:r>
              <a:rPr lang="en-US" sz="2400" i="0">
                <a:effectLst/>
              </a:rPr>
              <a:t> operations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b="1" i="0">
                <a:solidFill>
                  <a:schemeClr val="accent2"/>
                </a:solidFill>
                <a:effectLst/>
              </a:rPr>
              <a:t>Capture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any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important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settings</a:t>
            </a:r>
            <a:r>
              <a:rPr lang="en-US" sz="2400" i="0">
                <a:effectLst/>
              </a:rPr>
              <a:t> that may be required for an </a:t>
            </a:r>
            <a:r>
              <a:rPr lang="en-US" sz="2400" b="1" i="0">
                <a:solidFill>
                  <a:srgbClr val="44BEFF"/>
                </a:solidFill>
                <a:effectLst/>
              </a:rPr>
              <a:t>upgrade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or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migration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i="0">
                <a:effectLst/>
              </a:rPr>
              <a:t>Run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post-installation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configuration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b="1" i="0">
                <a:solidFill>
                  <a:schemeClr val="accent2"/>
                </a:solidFill>
                <a:effectLst/>
              </a:rPr>
              <a:t>tasks</a:t>
            </a:r>
            <a:r>
              <a:rPr lang="en-US" sz="2400" b="1" i="0">
                <a:solidFill>
                  <a:srgbClr val="0081C6"/>
                </a:solidFill>
                <a:effectLst/>
              </a:rPr>
              <a:t> </a:t>
            </a:r>
            <a:r>
              <a:rPr lang="en-US" sz="2400" i="0">
                <a:effectLst/>
              </a:rPr>
              <a:t>to customize for your environment</a:t>
            </a:r>
          </a:p>
        </p:txBody>
      </p:sp>
    </p:spTree>
    <p:extLst>
      <p:ext uri="{BB962C8B-B14F-4D97-AF65-F5344CB8AC3E}">
        <p14:creationId xmlns:p14="http://schemas.microsoft.com/office/powerpoint/2010/main" val="128286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5692E-B64C-DB32-AB6F-D9E6BB7AD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817B5C-9C07-CE82-F20A-17148F2F6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500" b="0" spc="-150" dirty="0">
                <a:latin typeface="Poppins" panose="00000500000000000000" pitchFamily="2" charset="0"/>
                <a:cs typeface="Poppins" panose="00000500000000000000" pitchFamily="2" charset="0"/>
              </a:rPr>
              <a:t>Moving</a:t>
            </a:r>
            <a:r>
              <a:rPr lang="fr-FR" sz="4500" b="0" spc="-150" dirty="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 </a:t>
            </a:r>
            <a:r>
              <a:rPr lang="fr-FR" sz="4500" b="0" spc="-150" dirty="0" err="1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Forward</a:t>
            </a:r>
            <a:endParaRPr lang="en-GB" sz="4500" b="0" spc="-150" dirty="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31FB04D-57C9-71B6-3210-19AFEC0EF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62" y="1690688"/>
            <a:ext cx="10738338" cy="4486275"/>
          </a:xfrm>
        </p:spPr>
        <p:txBody>
          <a:bodyPr>
            <a:noAutofit/>
          </a:bodyPr>
          <a:lstStyle/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/>
              <a:t>v3 was built in the Windows XP / 7 and PowerShell 3.0 timeframe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 i="0">
                <a:effectLst/>
              </a:rPr>
              <a:t>Has </a:t>
            </a:r>
            <a:r>
              <a:rPr lang="en-US" sz="2400"/>
              <a:t>maintained functional support for those right up until today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/>
              <a:t>Even longer than Microsoft offered paid Extended Support for Windows 7 (which ended in October 2023)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/>
              <a:t>PSADT has not been able to take advantage of newer capabilities in today’s systems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2400"/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r>
              <a:rPr lang="en-US" sz="2400"/>
              <a:t>That changes </a:t>
            </a:r>
            <a:r>
              <a:rPr lang="en-US" sz="2400" b="1">
                <a:solidFill>
                  <a:schemeClr val="accent2"/>
                </a:solidFill>
              </a:rPr>
              <a:t>today</a:t>
            </a:r>
            <a:r>
              <a:rPr lang="en-US" sz="2400"/>
              <a:t>…</a:t>
            </a:r>
          </a:p>
          <a:p>
            <a:pPr marL="464820" indent="-342900">
              <a:lnSpc>
                <a:spcPct val="100000"/>
              </a:lnSpc>
              <a:buClr>
                <a:schemeClr val="bg1"/>
              </a:buClr>
              <a:buFont typeface="Wingdings" panose="05000000000000000000" pitchFamily="2" charset="2"/>
              <a:buChar char="§"/>
            </a:pPr>
            <a:endParaRPr lang="en-US" sz="2400" i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96154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E56F4-CEF8-1E10-52D1-A5A4009828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974B273-B782-F4F4-A351-162028B3D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Poppins Black" panose="00000A00000000000000" pitchFamily="2" charset="0"/>
                <a:cs typeface="Poppins Black" panose="00000A00000000000000" pitchFamily="2" charset="0"/>
              </a:rPr>
              <a:t>PSADT</a:t>
            </a:r>
            <a:r>
              <a:rPr lang="en-US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 v4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C7E771-AB7C-9219-23B3-C128E764BF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What’s New</a:t>
            </a:r>
          </a:p>
        </p:txBody>
      </p:sp>
    </p:spTree>
    <p:extLst>
      <p:ext uri="{BB962C8B-B14F-4D97-AF65-F5344CB8AC3E}">
        <p14:creationId xmlns:p14="http://schemas.microsoft.com/office/powerpoint/2010/main" val="982419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1D9B5-8E10-9DEA-13D9-659511F93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2D20FA-6F08-A514-72AC-E80AD3EF7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2466"/>
          </a:xfrm>
        </p:spPr>
        <p:txBody>
          <a:bodyPr>
            <a:normAutofit/>
          </a:bodyPr>
          <a:lstStyle/>
          <a:p>
            <a:r>
              <a:rPr lang="fr-FR" sz="4500" b="0" err="1">
                <a:latin typeface="Poppins" panose="00000500000000000000" pitchFamily="2" charset="0"/>
                <a:cs typeface="Poppins" panose="00000500000000000000" pitchFamily="2" charset="0"/>
              </a:rPr>
              <a:t>What’s</a:t>
            </a:r>
            <a:r>
              <a:rPr lang="fr-FR" sz="4500" b="0"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fr-FR" sz="4500">
                <a:solidFill>
                  <a:schemeClr val="accent2"/>
                </a:solidFill>
                <a:latin typeface="Poppins Black" panose="00000A00000000000000" pitchFamily="2" charset="0"/>
                <a:cs typeface="Poppins Black" panose="00000A00000000000000" pitchFamily="2" charset="0"/>
              </a:rPr>
              <a:t>New?</a:t>
            </a:r>
            <a:endParaRPr lang="en-GB" sz="4500">
              <a:solidFill>
                <a:schemeClr val="accent2"/>
              </a:solidFill>
              <a:latin typeface="Poppins Black" panose="00000A00000000000000" pitchFamily="2" charset="0"/>
              <a:cs typeface="Poppins Black" panose="00000A00000000000000" pitchFamily="2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B9A50B-3170-BF7C-E263-B4287CE84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669176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/>
              <a:t>Full Fledged </a:t>
            </a:r>
            <a:r>
              <a:rPr lang="en-US" b="1">
                <a:solidFill>
                  <a:schemeClr val="accent2"/>
                </a:solidFill>
              </a:rPr>
              <a:t>Code-Signed Module</a:t>
            </a:r>
            <a:r>
              <a:rPr lang="en-US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b="1">
                <a:solidFill>
                  <a:schemeClr val="accent2"/>
                </a:solidFill>
              </a:rPr>
              <a:t>Security is a top priority</a:t>
            </a:r>
            <a:r>
              <a:rPr lang="en-US"/>
              <a:t>. Guarantees code integrity.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CA" b="1">
                <a:solidFill>
                  <a:schemeClr val="accent2"/>
                </a:solidFill>
              </a:rPr>
              <a:t>Encapsulation of logic</a:t>
            </a:r>
            <a:r>
              <a:rPr lang="en-CA"/>
              <a:t> - Module is self-contained and can be installed, removed and upgraded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CA" b="1">
                <a:solidFill>
                  <a:schemeClr val="accent2"/>
                </a:solidFill>
              </a:rPr>
              <a:t>IntelliSense</a:t>
            </a:r>
            <a:r>
              <a:rPr lang="en-CA"/>
              <a:t> - Import the module to enable help and auto-complete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CA"/>
              <a:t>Run </a:t>
            </a:r>
            <a:r>
              <a:rPr lang="en-CA" b="1">
                <a:solidFill>
                  <a:schemeClr val="accent2"/>
                </a:solidFill>
                <a:latin typeface="Consolas" panose="020B0609020204030204" pitchFamily="49" charset="0"/>
              </a:rPr>
              <a:t>New-</a:t>
            </a:r>
            <a:r>
              <a:rPr lang="en-CA" b="1" err="1">
                <a:solidFill>
                  <a:schemeClr val="accent2"/>
                </a:solidFill>
                <a:latin typeface="Consolas" panose="020B0609020204030204" pitchFamily="49" charset="0"/>
              </a:rPr>
              <a:t>AdtTemplate</a:t>
            </a:r>
            <a:r>
              <a:rPr lang="en-CA"/>
              <a:t> to generate a deployment template</a:t>
            </a:r>
            <a:endParaRPr lang="en-CA" b="1"/>
          </a:p>
          <a:p>
            <a:pPr>
              <a:buFont typeface="Wingdings" panose="05000000000000000000" pitchFamily="2" charset="2"/>
              <a:buChar char="§"/>
            </a:pPr>
            <a:r>
              <a:rPr lang="en-CA"/>
              <a:t>Full support for </a:t>
            </a:r>
            <a:r>
              <a:rPr lang="en-CA" b="1">
                <a:solidFill>
                  <a:schemeClr val="accent2"/>
                </a:solidFill>
              </a:rPr>
              <a:t>PowerShell 7</a:t>
            </a:r>
            <a:r>
              <a:rPr lang="en-CA"/>
              <a:t> and</a:t>
            </a:r>
            <a:r>
              <a:rPr lang="en-CA" b="1">
                <a:solidFill>
                  <a:schemeClr val="accent2"/>
                </a:solidFill>
              </a:rPr>
              <a:t> ARM</a:t>
            </a:r>
            <a:r>
              <a:rPr lang="en-CA"/>
              <a:t> platform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CA" b="1">
                <a:solidFill>
                  <a:schemeClr val="accent2"/>
                </a:solidFill>
              </a:rPr>
              <a:t>Backwards-compatible</a:t>
            </a:r>
            <a:r>
              <a:rPr lang="en-CA"/>
              <a:t> with v3 deployment scripts: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/>
              <a:t>A</a:t>
            </a:r>
            <a:r>
              <a:rPr lang="en-GB" b="1">
                <a:solidFill>
                  <a:schemeClr val="accent2"/>
                </a:solidFill>
              </a:rPr>
              <a:t> compatibility layer </a:t>
            </a:r>
            <a:r>
              <a:rPr lang="en-GB"/>
              <a:t>is provided to remap </a:t>
            </a:r>
            <a:r>
              <a:rPr lang="en-GB" b="1">
                <a:solidFill>
                  <a:schemeClr val="accent2"/>
                </a:solidFill>
              </a:rPr>
              <a:t>v3</a:t>
            </a:r>
            <a:r>
              <a:rPr lang="en-GB"/>
              <a:t> commands to </a:t>
            </a:r>
            <a:r>
              <a:rPr lang="en-GB" b="1">
                <a:solidFill>
                  <a:schemeClr val="accent2"/>
                </a:solidFill>
              </a:rPr>
              <a:t>v4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/>
              <a:t>You can continue to use the </a:t>
            </a:r>
            <a:r>
              <a:rPr lang="en-GB" b="1">
                <a:solidFill>
                  <a:schemeClr val="accent2"/>
                </a:solidFill>
              </a:rPr>
              <a:t>familiar</a:t>
            </a:r>
            <a:r>
              <a:rPr lang="en-GB"/>
              <a:t> v3 commands if desired…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/>
              <a:t>Or adopt the </a:t>
            </a:r>
            <a:r>
              <a:rPr lang="en-GB" b="1">
                <a:solidFill>
                  <a:schemeClr val="accent2"/>
                </a:solidFill>
              </a:rPr>
              <a:t>new</a:t>
            </a:r>
            <a:r>
              <a:rPr lang="en-GB"/>
              <a:t> v4 syntax to take advantage of the </a:t>
            </a:r>
            <a:r>
              <a:rPr lang="en-GB" b="1">
                <a:solidFill>
                  <a:schemeClr val="accent2"/>
                </a:solidFill>
              </a:rPr>
              <a:t>latest features</a:t>
            </a:r>
            <a:r>
              <a:rPr lang="en-GB"/>
              <a:t>!</a:t>
            </a:r>
          </a:p>
          <a:p>
            <a:pPr>
              <a:buFont typeface="Wingdings" panose="05000000000000000000" pitchFamily="2" charset="2"/>
              <a:buChar char="§"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484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6">
      <a:dk1>
        <a:sysClr val="windowText" lastClr="828282"/>
      </a:dk1>
      <a:lt1>
        <a:sysClr val="window" lastClr="FFFFFF"/>
      </a:lt1>
      <a:dk2>
        <a:srgbClr val="616161"/>
      </a:dk2>
      <a:lt2>
        <a:srgbClr val="E7E6E6"/>
      </a:lt2>
      <a:accent1>
        <a:srgbClr val="0081C6"/>
      </a:accent1>
      <a:accent2>
        <a:srgbClr val="44BEFF"/>
      </a:accent2>
      <a:accent3>
        <a:srgbClr val="D0CECE"/>
      </a:accent3>
      <a:accent4>
        <a:srgbClr val="AEABAB"/>
      </a:accent4>
      <a:accent5>
        <a:srgbClr val="757070"/>
      </a:accent5>
      <a:accent6>
        <a:srgbClr val="3A3838"/>
      </a:accent6>
      <a:hlink>
        <a:srgbClr val="0081C6"/>
      </a:hlink>
      <a:folHlink>
        <a:srgbClr val="17161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MSFlamingo.potx" id="{582646AE-3308-4358-BD43-61BBBCC7C415}" vid="{800AA1B9-32C4-4FAA-A3F6-FF7A417AF2E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828282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828282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5c286f0-a91e-4656-90d8-ebfff2104dd3">
      <Terms xmlns="http://schemas.microsoft.com/office/infopath/2007/PartnerControls"/>
    </lcf76f155ced4ddcb4097134ff3c332f>
    <TaxCatchAll xmlns="6a4c7591-318c-433c-bf29-02215c3d779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94DDA77F0E4D408BEF74AB2F834225" ma:contentTypeVersion="14" ma:contentTypeDescription="Create a new document." ma:contentTypeScope="" ma:versionID="6825b307cae3503409837d65104ea010">
  <xsd:schema xmlns:xsd="http://www.w3.org/2001/XMLSchema" xmlns:xs="http://www.w3.org/2001/XMLSchema" xmlns:p="http://schemas.microsoft.com/office/2006/metadata/properties" xmlns:ns2="6a4c7591-318c-433c-bf29-02215c3d779a" xmlns:ns3="85c286f0-a91e-4656-90d8-ebfff2104dd3" targetNamespace="http://schemas.microsoft.com/office/2006/metadata/properties" ma:root="true" ma:fieldsID="2ca26880e91488b85d8a72baef15202d" ns2:_="" ns3:_="">
    <xsd:import namespace="6a4c7591-318c-433c-bf29-02215c3d779a"/>
    <xsd:import namespace="85c286f0-a91e-4656-90d8-ebfff2104dd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4c7591-318c-433c-bf29-02215c3d779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781f561-daab-4e32-94b0-f1fe93a1abff}" ma:internalName="TaxCatchAll" ma:showField="CatchAllData" ma:web="6a4c7591-318c-433c-bf29-02215c3d77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c286f0-a91e-4656-90d8-ebfff2104dd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8bc4aeea-e14e-44be-ac4f-94ac1a061e4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69C084D-B34C-4C50-A6B4-9BDCB506C290}">
  <ds:schemaRefs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85c286f0-a91e-4656-90d8-ebfff2104dd3"/>
    <ds:schemaRef ds:uri="6a4c7591-318c-433c-bf29-02215c3d779a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BB99CDF-4DD1-4BCA-94A9-937C9978E9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714F04A-EC57-40AF-B15B-BEBA8B50DA1E}">
  <ds:schemaRefs>
    <ds:schemaRef ds:uri="6a4c7591-318c-433c-bf29-02215c3d779a"/>
    <ds:schemaRef ds:uri="85c286f0-a91e-4656-90d8-ebfff2104dd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MMSFlamingo</Template>
  <TotalTime>16</TotalTime>
  <Words>637</Words>
  <Application>Microsoft Office PowerPoint</Application>
  <PresentationFormat>Widescreen</PresentationFormat>
  <Paragraphs>98</Paragraphs>
  <Slides>15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Aptos</vt:lpstr>
      <vt:lpstr>Arial</vt:lpstr>
      <vt:lpstr>Consolas</vt:lpstr>
      <vt:lpstr>Poppins</vt:lpstr>
      <vt:lpstr>Poppins </vt:lpstr>
      <vt:lpstr>Poppins Black</vt:lpstr>
      <vt:lpstr>Poppins Light</vt:lpstr>
      <vt:lpstr>Poppins SemiBold</vt:lpstr>
      <vt:lpstr>Roboto</vt:lpstr>
      <vt:lpstr>Wingdings</vt:lpstr>
      <vt:lpstr>Office Theme</vt:lpstr>
      <vt:lpstr>PowerPoint Presentation</vt:lpstr>
      <vt:lpstr>PowerPoint Presentation</vt:lpstr>
      <vt:lpstr>PSADT v3</vt:lpstr>
      <vt:lpstr>PSAppDeployToolkit</vt:lpstr>
      <vt:lpstr>PSAppDeployToolkit</vt:lpstr>
      <vt:lpstr>Typical Use Cases</vt:lpstr>
      <vt:lpstr>Moving Forward</vt:lpstr>
      <vt:lpstr>PSADT v4</vt:lpstr>
      <vt:lpstr>What’s New?</vt:lpstr>
      <vt:lpstr>PSADT v4</vt:lpstr>
      <vt:lpstr>What’s New?</vt:lpstr>
      <vt:lpstr>What’s New?</vt:lpstr>
      <vt:lpstr>What’s New?</vt:lpstr>
      <vt:lpstr>What’s Changed?</vt:lpstr>
      <vt:lpstr>PSADT v4 – MMS Insider Preview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Dan Cunningham</dc:creator>
  <cp:lastModifiedBy>Dan Cunningham</cp:lastModifiedBy>
  <cp:revision>4</cp:revision>
  <dcterms:created xsi:type="dcterms:W3CDTF">2024-10-18T20:34:57Z</dcterms:created>
  <dcterms:modified xsi:type="dcterms:W3CDTF">2024-10-25T03:07:26Z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0x0101009994DDA77F0E4D408BEF74AB2F834225</vt:lpwstr>
  </property>
  <property fmtid="{D5CDD505-2E9C-101B-9397-08002B2CF9AE}" pid="3" name="MediaServiceImageTags">
    <vt:lpwstr/>
  </property>
</Properties>
</file>