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5"/>
  </p:notesMasterIdLst>
  <p:sldIdLst>
    <p:sldId id="256" r:id="rId5"/>
    <p:sldId id="259" r:id="rId6"/>
    <p:sldId id="269" r:id="rId7"/>
    <p:sldId id="261" r:id="rId8"/>
    <p:sldId id="265" r:id="rId9"/>
    <p:sldId id="260" r:id="rId10"/>
    <p:sldId id="266" r:id="rId11"/>
    <p:sldId id="267" r:id="rId12"/>
    <p:sldId id="27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944"/>
    <a:srgbClr val="008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AEE80-3298-4896-BA86-B7E7410CDE14}" v="110" dt="2023-07-26T14:47:30.074"/>
    <p1510:client id="{3EB3DC11-67C3-9524-AD33-BC0D39D9B486}" v="155" dt="2023-07-26T14:38:58.250"/>
    <p1510:client id="{5675C7DC-2266-6A4C-A192-3774DB524D61}" v="2" dt="2023-07-27T13:55:44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4744"/>
  </p:normalViewPr>
  <p:slideViewPr>
    <p:cSldViewPr snapToGrid="0">
      <p:cViewPr varScale="1">
        <p:scale>
          <a:sx n="116" d="100"/>
          <a:sy n="116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CE7A-7D9C-48FA-8C80-AD97101539D5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3E3FE-103B-46BA-A240-93A3D7CCE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7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25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2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4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C13084-8D56-4B60-ADDE-A67FCCDCE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462" y="3898591"/>
            <a:ext cx="10997076" cy="836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3825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Diago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08D5DC-AB02-42A9-9421-0DEF895653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6425" y="5029200"/>
            <a:ext cx="603885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0468B6-EE27-46F7-B356-9EEA89DF7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6425" y="5848350"/>
            <a:ext cx="6038850" cy="5762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i="1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3850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0252C17-5D03-4ED8-B6AE-DD21DB1E7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6425" y="5029200"/>
            <a:ext cx="603885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A5BAF0-D255-46CF-8FC2-9129009688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6425" y="5848350"/>
            <a:ext cx="6038850" cy="5762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i="1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7983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16A8F-12EC-4779-B261-7DE848F45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63" y="1549400"/>
            <a:ext cx="11541125" cy="48228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72B0E-5B6D-4488-87FE-C28EB3B18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91787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Lis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16A8F-12EC-4779-B261-7DE848F45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64" y="1549400"/>
            <a:ext cx="5342274" cy="48228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72B0E-5B6D-4488-87FE-C28EB3B18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3F1FE58-625B-4D96-95B7-3F29AD1F4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020" y="1549399"/>
            <a:ext cx="5342274" cy="48228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466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ma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72B0E-5B6D-4488-87FE-C28EB3B18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4A6847-A67D-4444-9A41-81711C6360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746" y="1772521"/>
            <a:ext cx="10421938" cy="3689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39876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A2B36B-1C55-4CFB-8C02-5FF7A217A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7619" y="1174236"/>
            <a:ext cx="5800725" cy="1455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Enter a Question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6047A-150B-4268-AAFC-5D3B82430673}"/>
              </a:ext>
            </a:extLst>
          </p:cNvPr>
          <p:cNvSpPr txBox="1"/>
          <p:nvPr userDrawn="1"/>
        </p:nvSpPr>
        <p:spPr>
          <a:xfrm>
            <a:off x="5996198" y="356049"/>
            <a:ext cx="562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30457-6639-4294-A00C-A0CC3B42289E}"/>
              </a:ext>
            </a:extLst>
          </p:cNvPr>
          <p:cNvSpPr txBox="1"/>
          <p:nvPr userDrawn="1"/>
        </p:nvSpPr>
        <p:spPr>
          <a:xfrm>
            <a:off x="6007619" y="2740213"/>
            <a:ext cx="562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Answer: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35A57E5-0EC9-47D6-8B7C-D994E8A345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7618" y="3738063"/>
            <a:ext cx="5800725" cy="1455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Enter an Answer</a:t>
            </a:r>
          </a:p>
        </p:txBody>
      </p:sp>
    </p:spTree>
    <p:extLst>
      <p:ext uri="{BB962C8B-B14F-4D97-AF65-F5344CB8AC3E}">
        <p14:creationId xmlns:p14="http://schemas.microsoft.com/office/powerpoint/2010/main" val="39844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717A65-A5D4-43CA-A6AF-ECAE72956B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592" y="639355"/>
            <a:ext cx="5783263" cy="632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01031-133C-493F-80CF-CB73F00DCA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7593" y="1604113"/>
            <a:ext cx="5783263" cy="4305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9732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anose="00000A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  <a:lvl2pPr>
              <a:defRPr>
                <a:latin typeface="Montserrat Medium" panose="00000600000000000000" pitchFamily="2" charset="0"/>
              </a:defRPr>
            </a:lvl2pPr>
            <a:lvl3pPr>
              <a:defRPr>
                <a:latin typeface="Montserrat Medium" panose="00000600000000000000" pitchFamily="2" charset="0"/>
              </a:defRPr>
            </a:lvl3pPr>
            <a:lvl4pPr>
              <a:defRPr>
                <a:latin typeface="Montserrat Medium" panose="00000600000000000000" pitchFamily="2" charset="0"/>
              </a:defRPr>
            </a:lvl4pPr>
            <a:lvl5pPr>
              <a:defRPr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20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12D1457E-3011-4700-967D-309A05660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7051"/>
            <a:ext cx="5140325" cy="56907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en-US" sz="3800" b="1" kern="12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Name 1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59934EED-C47E-4A5E-9CF6-3ED02491F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2775" y="461522"/>
            <a:ext cx="5229225" cy="569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Presenter Name 2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0DCDD92C-A943-43B9-897C-54540E7A81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454" y="2027473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@Twitter Handle</a:t>
            </a:r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F9211332-0FD0-466C-BDF7-97782158DB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454" y="3195413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Awards, accomplishments, etc.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E5D37BC8-2B21-42A3-82B3-DADDF64149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785" y="4314452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Experience in Field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29DB0053-4219-4ABB-99C7-86C66AB578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785" y="5473694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Favorite thing/hobby; e.g. food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D8AAC5AD-2127-4F62-ABD3-0D21D7FB2F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3020" y="2027330"/>
            <a:ext cx="4708729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@Twitter Handle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C11FD685-9DB0-4596-AC8B-14291C0BC7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2817" y="3195413"/>
            <a:ext cx="4708729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Awards, accomplishments,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A361AE80-4358-4180-9F67-672E867F4C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52817" y="4314452"/>
            <a:ext cx="4708729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Experience in Field</a:t>
            </a:r>
          </a:p>
        </p:txBody>
      </p:sp>
      <p:sp>
        <p:nvSpPr>
          <p:cNvPr id="52" name="Text Placeholder 24">
            <a:extLst>
              <a:ext uri="{FF2B5EF4-FFF2-40B4-BE49-F238E27FC236}">
                <a16:creationId xmlns:a16="http://schemas.microsoft.com/office/drawing/2014/main" id="{24147C69-8324-4F2A-B689-CC0752B1BD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5432" y="5473694"/>
            <a:ext cx="4708729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Favorite thing/hobby; e.g. food</a:t>
            </a:r>
          </a:p>
        </p:txBody>
      </p:sp>
    </p:spTree>
    <p:extLst>
      <p:ext uri="{BB962C8B-B14F-4D97-AF65-F5344CB8AC3E}">
        <p14:creationId xmlns:p14="http://schemas.microsoft.com/office/powerpoint/2010/main" val="4257365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7D83974-0C6F-40F0-B95A-492CD59744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1167" y="2105297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@Twitter Handle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218B0A1-6F98-4377-B0DE-F25F16D7D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674" y="3248816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Awards, accomplishments, ETC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6B842C0-FCA3-4257-9AF7-9F6C732F2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90" y="4403592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Experience in Field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5C284B09-3BDC-404E-AB6A-5A5A470B2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218" y="5558368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Favorite hobby; e.g. Food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5EEF46EC-4E25-4841-A514-3A2AA6BF5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9368" y="437743"/>
            <a:ext cx="5229225" cy="569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Presenter Name 2</a:t>
            </a:r>
          </a:p>
        </p:txBody>
      </p:sp>
    </p:spTree>
    <p:extLst>
      <p:ext uri="{BB962C8B-B14F-4D97-AF65-F5344CB8AC3E}">
        <p14:creationId xmlns:p14="http://schemas.microsoft.com/office/powerpoint/2010/main" val="3203646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2342EC-7CD8-4C99-82D3-0F588F14B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78E44-DC34-4DFB-932C-1D4D001E6A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27" y="1310910"/>
            <a:ext cx="9914273" cy="48962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your Info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386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wer righ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05D78ED-8915-465F-A6E6-079083857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4A6709-05B3-42F6-A409-0C0E5905DF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27" y="1310910"/>
            <a:ext cx="9914273" cy="48962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your Info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064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wer Lef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3F9F843-7481-4096-A2FC-2F354F6F32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27" y="590720"/>
            <a:ext cx="11063679" cy="56164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your Info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104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86D2D-131B-4DB9-B302-C611863B37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38213"/>
            <a:ext cx="6096000" cy="54308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9BD853-09FA-4BDE-BF71-1CEEE59503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53" y="938213"/>
            <a:ext cx="5486372" cy="5430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Info about Right Side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2901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s and Su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F7353-45AB-47CF-B0AC-9A70AC0AF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4499" y="500484"/>
            <a:ext cx="5697538" cy="3876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7D52FB-42BC-4E3E-B1CE-19018EE25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965" y="500485"/>
            <a:ext cx="5697538" cy="3876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845DD5-3E52-4C52-A636-1239335BD0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964" y="5252251"/>
            <a:ext cx="11612072" cy="1019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Info about Lists</a:t>
            </a:r>
          </a:p>
        </p:txBody>
      </p:sp>
    </p:spTree>
    <p:extLst>
      <p:ext uri="{BB962C8B-B14F-4D97-AF65-F5344CB8AC3E}">
        <p14:creationId xmlns:p14="http://schemas.microsoft.com/office/powerpoint/2010/main" val="3180281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s With Pri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43B8026-A1C9-4223-A08B-5E7313DCD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071" y="1004679"/>
            <a:ext cx="11338471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CB208-D0F4-44A5-8611-2EB50A05A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700" y="3932238"/>
            <a:ext cx="5381625" cy="2436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Info Left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363B962-319F-4F29-9066-C595BD8F91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3675" y="3932238"/>
            <a:ext cx="5381625" cy="2436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Info Right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775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43B8026-A1C9-4223-A08B-5E7313DCD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072" y="1004679"/>
            <a:ext cx="524525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CB208-D0F4-44A5-8611-2EB50A05A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700" y="3932238"/>
            <a:ext cx="5381625" cy="2436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Info Left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76EDB5-70E9-42F6-9BA7-8466EF34F9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8913" y="1004680"/>
            <a:ext cx="5468937" cy="54770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8837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336A3-3733-4728-932E-BA33483FEE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037" y="2793979"/>
            <a:ext cx="11845925" cy="1270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Template Slide</a:t>
            </a:r>
          </a:p>
        </p:txBody>
      </p:sp>
    </p:spTree>
    <p:extLst>
      <p:ext uri="{BB962C8B-B14F-4D97-AF65-F5344CB8AC3E}">
        <p14:creationId xmlns:p14="http://schemas.microsoft.com/office/powerpoint/2010/main" val="285626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ontserrat Black" panose="00000A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4A7C1EC9-7538-468B-A63E-792C9FA65337}" type="datetimeFigureOut">
              <a:rPr lang="en-GB" smtClean="0"/>
              <a:pPr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fld id="{0BFBC364-459B-4D4D-9856-1FFD0C59E2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8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05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anose="00000A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ontserrat SemiBold" panose="00000700000000000000" pitchFamily="2" charset="0"/>
              </a:defRPr>
            </a:lvl1pPr>
            <a:lvl2pPr>
              <a:defRPr>
                <a:latin typeface="Montserrat SemiBold" panose="00000700000000000000" pitchFamily="2" charset="0"/>
              </a:defRPr>
            </a:lvl2pPr>
            <a:lvl3pPr>
              <a:defRPr>
                <a:latin typeface="Montserrat SemiBold" panose="00000700000000000000" pitchFamily="2" charset="0"/>
              </a:defRPr>
            </a:lvl3pPr>
            <a:lvl4pPr>
              <a:defRPr>
                <a:latin typeface="Montserrat SemiBold" panose="00000700000000000000" pitchFamily="2" charset="0"/>
              </a:defRPr>
            </a:lvl4pPr>
            <a:lvl5pPr>
              <a:defRPr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ontserrat SemiBold" panose="00000700000000000000" pitchFamily="2" charset="0"/>
              </a:defRPr>
            </a:lvl1pPr>
            <a:lvl2pPr>
              <a:defRPr>
                <a:latin typeface="Montserrat SemiBold" panose="00000700000000000000" pitchFamily="2" charset="0"/>
              </a:defRPr>
            </a:lvl2pPr>
            <a:lvl3pPr>
              <a:defRPr>
                <a:latin typeface="Montserrat SemiBold" panose="00000700000000000000" pitchFamily="2" charset="0"/>
              </a:defRPr>
            </a:lvl3pPr>
            <a:lvl4pPr>
              <a:defRPr>
                <a:latin typeface="Montserrat SemiBold" panose="00000700000000000000" pitchFamily="2" charset="0"/>
              </a:defRPr>
            </a:lvl4pPr>
            <a:lvl5pPr>
              <a:defRPr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ontserrat Black" panose="00000A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ontserrat SemiBold" panose="00000700000000000000" pitchFamily="2" charset="0"/>
              </a:defRPr>
            </a:lvl1pPr>
            <a:lvl2pPr>
              <a:defRPr>
                <a:latin typeface="Montserrat SemiBold" panose="00000700000000000000" pitchFamily="2" charset="0"/>
              </a:defRPr>
            </a:lvl2pPr>
            <a:lvl3pPr>
              <a:defRPr>
                <a:latin typeface="Montserrat SemiBold" panose="00000700000000000000" pitchFamily="2" charset="0"/>
              </a:defRPr>
            </a:lvl3pPr>
            <a:lvl4pPr>
              <a:defRPr>
                <a:latin typeface="Montserrat SemiBold" panose="00000700000000000000" pitchFamily="2" charset="0"/>
              </a:defRPr>
            </a:lvl4pPr>
            <a:lvl5pPr>
              <a:defRPr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ontserrat SemiBold" panose="00000700000000000000" pitchFamily="2" charset="0"/>
              </a:defRPr>
            </a:lvl1pPr>
            <a:lvl2pPr>
              <a:defRPr>
                <a:latin typeface="Montserrat SemiBold" panose="00000700000000000000" pitchFamily="2" charset="0"/>
              </a:defRPr>
            </a:lvl2pPr>
            <a:lvl3pPr>
              <a:defRPr>
                <a:latin typeface="Montserrat SemiBold" panose="00000700000000000000" pitchFamily="2" charset="0"/>
              </a:defRPr>
            </a:lvl3pPr>
            <a:lvl4pPr>
              <a:defRPr>
                <a:latin typeface="Montserrat SemiBold" panose="00000700000000000000" pitchFamily="2" charset="0"/>
              </a:defRPr>
            </a:lvl4pPr>
            <a:lvl5pPr>
              <a:defRPr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0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Black" panose="00000A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5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5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6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1EC9-7538-468B-A63E-792C9FA65337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C364-459B-4D4D-9856-1FFD0C59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53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6" r:id="rId2"/>
    <p:sldLayoutId id="2147483680" r:id="rId3"/>
    <p:sldLayoutId id="2147483681" r:id="rId4"/>
    <p:sldLayoutId id="2147483675" r:id="rId5"/>
    <p:sldLayoutId id="2147483674" r:id="rId6"/>
    <p:sldLayoutId id="2147483673" r:id="rId7"/>
    <p:sldLayoutId id="2147483672" r:id="rId8"/>
    <p:sldLayoutId id="2147483679" r:id="rId9"/>
    <p:sldLayoutId id="2147483670" r:id="rId10"/>
    <p:sldLayoutId id="2147483671" r:id="rId11"/>
    <p:sldLayoutId id="2147483650" r:id="rId12"/>
    <p:sldLayoutId id="2147483652" r:id="rId13"/>
    <p:sldLayoutId id="2147483653" r:id="rId14"/>
    <p:sldLayoutId id="2147483657" r:id="rId15"/>
    <p:sldLayoutId id="2147483668" r:id="rId16"/>
    <p:sldLayoutId id="2147483667" r:id="rId17"/>
    <p:sldLayoutId id="2147483666" r:id="rId18"/>
    <p:sldLayoutId id="2147483665" r:id="rId19"/>
    <p:sldLayoutId id="2147483654" r:id="rId20"/>
    <p:sldLayoutId id="2147483655" r:id="rId21"/>
    <p:sldLayoutId id="2147483656" r:id="rId22"/>
    <p:sldLayoutId id="2147483658" r:id="rId23"/>
    <p:sldLayoutId id="2147483662" r:id="rId24"/>
    <p:sldLayoutId id="2147483659" r:id="rId25"/>
    <p:sldLayoutId id="2147483660" r:id="rId26"/>
    <p:sldLayoutId id="2147483661" r:id="rId27"/>
    <p:sldLayoutId id="2147483669" r:id="rId28"/>
    <p:sldLayoutId id="2147483663" r:id="rId29"/>
    <p:sldLayoutId id="214748366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s://patchmypc.com/free-trial" TargetMode="External"/><Relationship Id="rId5" Type="http://schemas.openxmlformats.org/officeDocument/2006/relationships/hyperlink" Target="https://patchmypc.com/advanced-insights" TargetMode="Externa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4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5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4F49-CFAE-6DDE-3FC3-601246DF7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8474"/>
            <a:ext cx="9144000" cy="1183452"/>
          </a:xfrm>
        </p:spPr>
        <p:txBody>
          <a:bodyPr>
            <a:normAutofit/>
          </a:bodyPr>
          <a:lstStyle/>
          <a:p>
            <a:r>
              <a:rPr lang="en-GB" dirty="0">
                <a:latin typeface="Montserrat Black" panose="00000A00000000000000" pitchFamily="2" charset="0"/>
              </a:rPr>
              <a:t>Introducing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82D73-0F3B-E2DB-E7EA-F9E921058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3730"/>
            <a:ext cx="9144000" cy="7903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5400">
                <a:latin typeface="Montserrat Medium"/>
              </a:rPr>
              <a:t>Patch My PC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929100-FF99-27B0-15AD-4FE457AE2A0E}"/>
              </a:ext>
            </a:extLst>
          </p:cNvPr>
          <p:cNvSpPr txBox="1">
            <a:spLocks/>
          </p:cNvSpPr>
          <p:nvPr/>
        </p:nvSpPr>
        <p:spPr>
          <a:xfrm>
            <a:off x="1039585" y="2326822"/>
            <a:ext cx="10112829" cy="1586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>
                <a:solidFill>
                  <a:srgbClr val="0080C5"/>
                </a:solidFill>
                <a:latin typeface="Montserrat Black"/>
              </a:rPr>
              <a:t>Enterprise Premium with </a:t>
            </a:r>
            <a:br>
              <a:rPr lang="en-GB" sz="5400">
                <a:latin typeface="Montserrat Black" panose="00000A00000000000000" pitchFamily="2" charset="0"/>
              </a:rPr>
            </a:br>
            <a:br>
              <a:rPr lang="en-GB" sz="5400">
                <a:latin typeface="Montserrat Black" panose="00000A00000000000000" pitchFamily="2" charset="0"/>
              </a:rPr>
            </a:br>
            <a:r>
              <a:rPr lang="en-GB" sz="5400">
                <a:solidFill>
                  <a:srgbClr val="6DB944"/>
                </a:solidFill>
                <a:latin typeface="Montserrat Black"/>
              </a:rPr>
              <a:t>Advanced </a:t>
            </a:r>
            <a:r>
              <a:rPr lang="en-GB" sz="5400">
                <a:solidFill>
                  <a:srgbClr val="0080C5"/>
                </a:solidFill>
                <a:latin typeface="Montserrat Black"/>
              </a:rPr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3832861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8E56-5496-B4B2-7E8F-A5E43055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ontserrat Black" panose="00000A00000000000000" pitchFamily="2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A9B5-E72E-6D26-FDA7-D3A41A29E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277" y="193758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>
                <a:latin typeface="Montserrat Medium"/>
              </a:rPr>
              <a:t>Current Customer Register for Advanced Insights Showcase (6-month trial of Advanced Insights)</a:t>
            </a:r>
            <a:br>
              <a:rPr lang="en-GB"/>
            </a:br>
            <a:r>
              <a:rPr lang="en-GB">
                <a:latin typeface="Montserrat Medium"/>
                <a:hlinkClick r:id="rId5"/>
              </a:rPr>
              <a:t>https://patchmypc.com/advanced-insights</a:t>
            </a:r>
            <a:r>
              <a:rPr lang="en-GB">
                <a:latin typeface="Montserrat Medium"/>
              </a:rPr>
              <a:t> </a:t>
            </a:r>
            <a:endParaRPr lang="en-US"/>
          </a:p>
          <a:p>
            <a:pPr>
              <a:lnSpc>
                <a:spcPct val="100000"/>
              </a:lnSpc>
            </a:pPr>
            <a:endParaRPr lang="en-GB">
              <a:latin typeface="Montserrat Medium"/>
            </a:endParaRPr>
          </a:p>
          <a:p>
            <a:pPr>
              <a:lnSpc>
                <a:spcPct val="100000"/>
              </a:lnSpc>
            </a:pPr>
            <a:r>
              <a:rPr lang="en-GB"/>
              <a:t>New Customers Register for a trial</a:t>
            </a:r>
            <a:br>
              <a:rPr lang="en-GB"/>
            </a:br>
            <a:r>
              <a:rPr lang="en-GB">
                <a:hlinkClick r:id="rId6"/>
              </a:rPr>
              <a:t>https://patchmypc.com/free-trial</a:t>
            </a:r>
            <a:r>
              <a:rPr lang="en-GB"/>
              <a:t> </a:t>
            </a:r>
          </a:p>
        </p:txBody>
      </p:sp>
      <p:pic>
        <p:nvPicPr>
          <p:cNvPr id="5" name="Picture 5" descr="A qr code with circles and circles&#10;&#10;Description automatically generated">
            <a:extLst>
              <a:ext uri="{FF2B5EF4-FFF2-40B4-BE49-F238E27FC236}">
                <a16:creationId xmlns:a16="http://schemas.microsoft.com/office/drawing/2014/main" id="{886D7F7E-C0BD-8AF2-924C-6A218CF61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36" y="3874156"/>
            <a:ext cx="1379623" cy="1328844"/>
          </a:xfrm>
          <a:prstGeom prst="rect">
            <a:avLst/>
          </a:prstGeom>
        </p:spPr>
      </p:pic>
      <p:pic>
        <p:nvPicPr>
          <p:cNvPr id="6" name="Picture 6" descr="A qr code with black squares and circles&#10;&#10;Description automatically generated">
            <a:extLst>
              <a:ext uri="{FF2B5EF4-FFF2-40B4-BE49-F238E27FC236}">
                <a16:creationId xmlns:a16="http://schemas.microsoft.com/office/drawing/2014/main" id="{9A27412F-417E-C5AA-41C5-D1913F464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032" y="1803399"/>
            <a:ext cx="1379622" cy="13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34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C781-D6A9-D986-0306-6BFDCE76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ontserrat Black" panose="00000A00000000000000" pitchFamily="2" charset="0"/>
              </a:rPr>
              <a:t>What is Advanced Insights?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47B0C-E0A8-2D37-D635-75B4AD180B41}"/>
              </a:ext>
            </a:extLst>
          </p:cNvPr>
          <p:cNvSpPr txBox="1"/>
          <p:nvPr/>
        </p:nvSpPr>
        <p:spPr>
          <a:xfrm>
            <a:off x="738399" y="1778967"/>
            <a:ext cx="378184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>
                <a:latin typeface="Montserrat Medium" panose="00000600000000000000" pitchFamily="2" charset="0"/>
              </a:rPr>
              <a:t>A HTML 5 Dashboard Portal for everything in Configuration Manager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E9D898-2FC0-8EA0-8BE6-9C8717A56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38" y="1718130"/>
            <a:ext cx="7139246" cy="34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56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C781-D6A9-D986-0306-6BFDCE76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ontserrat Black" panose="00000A00000000000000" pitchFamily="2" charset="0"/>
              </a:rPr>
              <a:t>Why Advanced Insights?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47B0C-E0A8-2D37-D635-75B4AD180B41}"/>
              </a:ext>
            </a:extLst>
          </p:cNvPr>
          <p:cNvSpPr txBox="1"/>
          <p:nvPr/>
        </p:nvSpPr>
        <p:spPr>
          <a:xfrm>
            <a:off x="738398" y="1554283"/>
            <a:ext cx="482235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err="1">
                <a:latin typeface="Montserrat Medium" panose="00000600000000000000" pitchFamily="2" charset="0"/>
              </a:rPr>
              <a:t>ConfigMgr</a:t>
            </a:r>
            <a:r>
              <a:rPr lang="en-GB" sz="2800">
                <a:latin typeface="Montserrat Medium" panose="00000600000000000000" pitchFamily="2" charset="0"/>
              </a:rPr>
              <a:t> has great data, poor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3D548-9394-0F9D-D15C-AD971D3F19FD}"/>
              </a:ext>
            </a:extLst>
          </p:cNvPr>
          <p:cNvSpPr txBox="1"/>
          <p:nvPr/>
        </p:nvSpPr>
        <p:spPr>
          <a:xfrm>
            <a:off x="738398" y="3861793"/>
            <a:ext cx="456475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>
                <a:latin typeface="Montserrat Medium" panose="00000600000000000000" pitchFamily="2" charset="0"/>
              </a:rPr>
              <a:t>Unsuitable for non-technical audiences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A9669-3F5C-082F-ADD1-8009C3550DB7}"/>
              </a:ext>
            </a:extLst>
          </p:cNvPr>
          <p:cNvSpPr txBox="1"/>
          <p:nvPr/>
        </p:nvSpPr>
        <p:spPr>
          <a:xfrm>
            <a:off x="713892" y="2492594"/>
            <a:ext cx="461376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>
                <a:latin typeface="Montserrat Medium" panose="00000600000000000000" pitchFamily="2" charset="0"/>
              </a:rPr>
              <a:t>Unattractive, unintuitive, text only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8AE99-6819-A89A-5322-694A2D4A0C65}"/>
              </a:ext>
            </a:extLst>
          </p:cNvPr>
          <p:cNvSpPr txBox="1"/>
          <p:nvPr/>
        </p:nvSpPr>
        <p:spPr>
          <a:xfrm>
            <a:off x="738398" y="4800105"/>
            <a:ext cx="447381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>
                <a:latin typeface="Montserrat Medium" panose="00000600000000000000" pitchFamily="2" charset="0"/>
              </a:rPr>
              <a:t>We have a promise to our customers to deliver reporting on updates.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0DE0AF06-40DA-5EFA-8AE1-E399AFE9D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46" y="1530773"/>
            <a:ext cx="6634384" cy="2858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2C637B-CB8F-0742-50B0-CA60CE918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0855" y="3292475"/>
            <a:ext cx="4044475" cy="35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9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E7426-5A50-C963-525F-EFF8CF4EC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5" r="25446"/>
          <a:stretch/>
        </p:blipFill>
        <p:spPr>
          <a:xfrm>
            <a:off x="-1191986" y="10"/>
            <a:ext cx="9846129" cy="6857990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72D50-4F88-6CBC-819D-E85BB028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>
                <a:latin typeface="Montserrat Black" panose="00000A00000000000000" pitchFamily="2" charset="0"/>
              </a:rPr>
              <a:t>A Better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C9402-A915-6065-15F8-B08A467AD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159647" cy="3742762"/>
          </a:xfrm>
        </p:spPr>
        <p:txBody>
          <a:bodyPr>
            <a:normAutofit/>
          </a:bodyPr>
          <a:lstStyle/>
          <a:p>
            <a:r>
              <a:rPr lang="en-GB" sz="1900">
                <a:latin typeface="Montserrat Medium" panose="00000600000000000000" pitchFamily="2" charset="0"/>
              </a:rPr>
              <a:t>Accessible, Attractive, Intuitive</a:t>
            </a:r>
          </a:p>
          <a:p>
            <a:r>
              <a:rPr lang="en-GB" sz="1900">
                <a:latin typeface="Montserrat Medium" panose="00000600000000000000" pitchFamily="2" charset="0"/>
              </a:rPr>
              <a:t>Usable by technical and non-technical audiences</a:t>
            </a:r>
          </a:p>
          <a:p>
            <a:r>
              <a:rPr lang="en-GB" sz="1900">
                <a:latin typeface="Montserrat Medium" panose="00000600000000000000" pitchFamily="2" charset="0"/>
              </a:rPr>
              <a:t>Dashboard summary views</a:t>
            </a:r>
          </a:p>
          <a:p>
            <a:r>
              <a:rPr lang="en-GB" sz="1900">
                <a:latin typeface="Montserrat Medium" panose="00000600000000000000" pitchFamily="2" charset="0"/>
              </a:rPr>
              <a:t>Drill-through</a:t>
            </a:r>
            <a:r>
              <a:rPr lang="en-GB" sz="1900"/>
              <a:t> to</a:t>
            </a:r>
            <a:r>
              <a:rPr lang="en-GB" sz="1900">
                <a:latin typeface="Montserrat Medium" panose="00000600000000000000" pitchFamily="2" charset="0"/>
              </a:rPr>
              <a:t> deeper data </a:t>
            </a:r>
          </a:p>
          <a:p>
            <a:r>
              <a:rPr lang="en-GB" sz="1900">
                <a:latin typeface="Montserrat Medium" panose="00000600000000000000" pitchFamily="2" charset="0"/>
              </a:rPr>
              <a:t>Global search</a:t>
            </a:r>
          </a:p>
          <a:p>
            <a:r>
              <a:rPr lang="en-GB" sz="1900"/>
              <a:t>RBAC compliance</a:t>
            </a:r>
          </a:p>
          <a:p>
            <a:endParaRPr lang="en-GB" sz="1900">
              <a:latin typeface="Montserrat Medium" panose="00000600000000000000" pitchFamily="2" charset="0"/>
            </a:endParaRPr>
          </a:p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4047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7C58-D648-0915-F719-F5279CFF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152D-2150-E523-8E19-EB753045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4629" cy="4351338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Montserrat SemiBold" panose="00000700000000000000" pitchFamily="2" charset="0"/>
              </a:rPr>
              <a:t>Pillar 1, Attractive, Intuitive, Responsive.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Let’s take a look at the Advanced Insights interface and user experience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2EAC2-E455-E9C3-2A66-F2C966B51A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2"/>
          <a:stretch/>
        </p:blipFill>
        <p:spPr>
          <a:xfrm>
            <a:off x="7641771" y="947055"/>
            <a:ext cx="4114800" cy="4415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CA12A9-6E39-4272-9585-F896C9517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1299"/>
            <a:ext cx="12192000" cy="42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7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9868-3E70-4931-8EA3-A74E4178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Demo 2 </a:t>
            </a:r>
            <a:r>
              <a:rPr lang="en-GB">
                <a:latin typeface="Montserrat Black" panose="00000A00000000000000" pitchFamily="2" charset="0"/>
              </a:rPr>
              <a:t>Missed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F3CF-6F53-7E95-98CE-4C6010404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11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>
                <a:latin typeface="Montserrat Medium" panose="00000600000000000000" pitchFamily="2" charset="0"/>
              </a:rPr>
              <a:t>The current ConfigMgr inventory schema is old. It still includes CD ROM and Parallel Port reporting, (it has a PCMCIA class!).</a:t>
            </a:r>
          </a:p>
          <a:p>
            <a:r>
              <a:rPr lang="en-GB" sz="2400">
                <a:latin typeface="Montserrat Medium" panose="00000600000000000000" pitchFamily="2" charset="0"/>
              </a:rPr>
              <a:t>The modern OS has dozens of important, useful classes but we can’t easily access them in ConfigMgr.</a:t>
            </a:r>
          </a:p>
          <a:p>
            <a:r>
              <a:rPr lang="en-GB" sz="2400" err="1">
                <a:latin typeface="Montserrat Medium" panose="00000600000000000000" pitchFamily="2" charset="0"/>
              </a:rPr>
              <a:t>ConfigMgr</a:t>
            </a:r>
            <a:r>
              <a:rPr lang="en-GB" sz="2400">
                <a:latin typeface="Montserrat Medium" panose="00000600000000000000" pitchFamily="2" charset="0"/>
              </a:rPr>
              <a:t> doesn’t even report on user-based applications</a:t>
            </a:r>
          </a:p>
          <a:p>
            <a:r>
              <a:rPr lang="en-GB" sz="2400">
                <a:latin typeface="Montserrat Medium" panose="00000600000000000000" pitchFamily="2" charset="0"/>
              </a:rPr>
              <a:t>By extending inventory we can add lots of useful info</a:t>
            </a:r>
          </a:p>
        </p:txBody>
      </p:sp>
    </p:spTree>
    <p:extLst>
      <p:ext uri="{BB962C8B-B14F-4D97-AF65-F5344CB8AC3E}">
        <p14:creationId xmlns:p14="http://schemas.microsoft.com/office/powerpoint/2010/main" val="593178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D888-5F84-D36A-7FBC-F1D17CA3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47B7-D353-214A-CBB2-2576C6E9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2709" cy="4351338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Montserrat SemiBold" panose="00000700000000000000" pitchFamily="2" charset="0"/>
              </a:rPr>
              <a:t>Pillar 2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Extend native </a:t>
            </a:r>
            <a:r>
              <a:rPr lang="en-GB" err="1"/>
              <a:t>ConfigMgr</a:t>
            </a:r>
            <a:r>
              <a:rPr lang="en-GB"/>
              <a:t> functionality to include new and useful inventory properties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D7DCD-8702-0F86-94F0-F11B9CBB5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267" y="791464"/>
            <a:ext cx="6647222" cy="32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2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560E-308B-62DE-16AB-7692581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38EE6-9D90-A1FA-24DC-4E268850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93" y="1825625"/>
            <a:ext cx="4403271" cy="4351338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Montserrat SemiBold" panose="00000700000000000000" pitchFamily="2" charset="0"/>
              </a:rPr>
              <a:t>Pillar 3, build on the Configuration Manager dataset through API integration.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We will show Support, Warranty and Security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C263E-C856-E4AB-3265-B29E16354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925" y="1690688"/>
            <a:ext cx="6532310" cy="38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0C46-EB2C-3819-1979-7FA788F4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Licensing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C3B37C-58BE-73A4-BA4D-48E1CBD8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4" y="1433878"/>
            <a:ext cx="7520707" cy="53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91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Patch My PC">
      <a:majorFont>
        <a:latin typeface="Druk Text Wide Bold"/>
        <a:ea typeface=""/>
        <a:cs typeface=""/>
      </a:majorFont>
      <a:minorFont>
        <a:latin typeface="Druk Tex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8E7DC1199A34C87353E17100E33FF" ma:contentTypeVersion="23" ma:contentTypeDescription="Create a new document." ma:contentTypeScope="" ma:versionID="5bb4eb37787b2775e822f4c0aa419b30">
  <xsd:schema xmlns:xsd="http://www.w3.org/2001/XMLSchema" xmlns:xs="http://www.w3.org/2001/XMLSchema" xmlns:p="http://schemas.microsoft.com/office/2006/metadata/properties" xmlns:ns2="4461bd70-1a5b-4652-a17b-a939cc9edbe9" xmlns:ns3="0fa9997c-3467-448a-b6fe-f7603406030e" targetNamespace="http://schemas.microsoft.com/office/2006/metadata/properties" ma:root="true" ma:fieldsID="6b86b4eb5f5f377b41e786b8a7ee220f" ns2:_="" ns3:_="">
    <xsd:import namespace="4461bd70-1a5b-4652-a17b-a939cc9edbe9"/>
    <xsd:import namespace="0fa9997c-3467-448a-b6fe-f76034060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1bd70-1a5b-4652-a17b-a939cc9ed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c4aeea-e14e-44be-ac4f-94ac1a061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9997c-3467-448a-b6fe-f76034060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822f8b-dc39-4b5a-971e-6dee9e7a0df6}" ma:internalName="TaxCatchAll" ma:showField="CatchAllData" ma:web="0fa9997c-3467-448a-b6fe-f76034060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61bd70-1a5b-4652-a17b-a939cc9edbe9">
      <Terms xmlns="http://schemas.microsoft.com/office/infopath/2007/PartnerControls"/>
    </lcf76f155ced4ddcb4097134ff3c332f>
    <TaxCatchAll xmlns="0fa9997c-3467-448a-b6fe-f7603406030e" xsi:nil="true"/>
  </documentManagement>
</p:properties>
</file>

<file path=customXml/itemProps1.xml><?xml version="1.0" encoding="utf-8"?>
<ds:datastoreItem xmlns:ds="http://schemas.openxmlformats.org/officeDocument/2006/customXml" ds:itemID="{42C3D732-2724-41F3-AA87-FB8167EFB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16B831-DE64-467A-8D9B-207061A148C2}"/>
</file>

<file path=customXml/itemProps3.xml><?xml version="1.0" encoding="utf-8"?>
<ds:datastoreItem xmlns:ds="http://schemas.openxmlformats.org/officeDocument/2006/customXml" ds:itemID="{773E4ACF-22B1-4BD2-BB63-2BA8174F448E}">
  <ds:schemaRefs>
    <ds:schemaRef ds:uri="http://purl.org/dc/terms/"/>
    <ds:schemaRef ds:uri="4ff7ea8b-abb9-48aa-8f2c-8221034506bf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9cc62b2-bee8-4af8-9bb3-3002146386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Druk Text Medium</vt:lpstr>
      <vt:lpstr>Druk Text Wide Bold</vt:lpstr>
      <vt:lpstr>Montserrat Black</vt:lpstr>
      <vt:lpstr>Montserrat Light</vt:lpstr>
      <vt:lpstr>Montserrat Medium</vt:lpstr>
      <vt:lpstr>Montserrat SemiBold</vt:lpstr>
      <vt:lpstr>Roboto</vt:lpstr>
      <vt:lpstr>Roboto Medium</vt:lpstr>
      <vt:lpstr>Office Theme</vt:lpstr>
      <vt:lpstr>Introducing</vt:lpstr>
      <vt:lpstr>What is Advanced Insights?</vt:lpstr>
      <vt:lpstr>Why Advanced Insights?</vt:lpstr>
      <vt:lpstr>A Better Experience</vt:lpstr>
      <vt:lpstr>Demo 1</vt:lpstr>
      <vt:lpstr>Demo 2 Missed Opportunities</vt:lpstr>
      <vt:lpstr>Demo 2</vt:lpstr>
      <vt:lpstr>Demo 3</vt:lpstr>
      <vt:lpstr>Licensing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Advanced Insights</dc:title>
  <dc:creator>John Quirk</dc:creator>
  <cp:lastModifiedBy>Cory Mathis</cp:lastModifiedBy>
  <cp:revision>2</cp:revision>
  <dcterms:created xsi:type="dcterms:W3CDTF">2023-04-28T09:48:40Z</dcterms:created>
  <dcterms:modified xsi:type="dcterms:W3CDTF">2023-07-27T13:59:28Z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0x0101007DABDEA18C4B4141B7709B2BE422273D</vt:lpwstr>
  </property>
</Properties>
</file>