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7" r:id="rId5"/>
    <p:sldId id="264" r:id="rId6"/>
    <p:sldId id="265" r:id="rId7"/>
    <p:sldId id="317" r:id="rId8"/>
    <p:sldId id="285" r:id="rId9"/>
    <p:sldId id="284" r:id="rId10"/>
    <p:sldId id="286" r:id="rId11"/>
    <p:sldId id="287" r:id="rId12"/>
    <p:sldId id="316" r:id="rId13"/>
    <p:sldId id="288" r:id="rId14"/>
    <p:sldId id="290" r:id="rId15"/>
    <p:sldId id="292" r:id="rId16"/>
    <p:sldId id="291" r:id="rId17"/>
    <p:sldId id="327" r:id="rId18"/>
    <p:sldId id="289" r:id="rId19"/>
    <p:sldId id="315" r:id="rId20"/>
    <p:sldId id="293" r:id="rId21"/>
    <p:sldId id="314" r:id="rId22"/>
    <p:sldId id="294" r:id="rId23"/>
    <p:sldId id="300" r:id="rId24"/>
    <p:sldId id="298" r:id="rId25"/>
    <p:sldId id="313" r:id="rId26"/>
    <p:sldId id="296" r:id="rId27"/>
    <p:sldId id="301" r:id="rId28"/>
    <p:sldId id="303" r:id="rId29"/>
    <p:sldId id="302" r:id="rId30"/>
    <p:sldId id="308" r:id="rId31"/>
    <p:sldId id="297" r:id="rId32"/>
    <p:sldId id="309" r:id="rId33"/>
    <p:sldId id="310" r:id="rId34"/>
    <p:sldId id="312" r:id="rId35"/>
    <p:sldId id="325" r:id="rId36"/>
    <p:sldId id="326" r:id="rId37"/>
    <p:sldId id="299" r:id="rId38"/>
    <p:sldId id="305" r:id="rId39"/>
    <p:sldId id="306" r:id="rId40"/>
    <p:sldId id="307" r:id="rId41"/>
    <p:sldId id="304" r:id="rId42"/>
    <p:sldId id="318" r:id="rId43"/>
    <p:sldId id="311" r:id="rId44"/>
    <p:sldId id="319" r:id="rId45"/>
    <p:sldId id="322" r:id="rId46"/>
    <p:sldId id="324" r:id="rId47"/>
    <p:sldId id="323" r:id="rId48"/>
    <p:sldId id="320" r:id="rId49"/>
    <p:sldId id="26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47C2E-DCDE-44E9-BE0E-C633C0F08052}" v="1852" dt="2023-01-25T16:59:48.890"/>
    <p1510:client id="{F3E6125C-37F7-4945-B1EA-AE6F57788BEB}" vWet="2" dt="2023-01-25T16:59:42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7" autoAdjust="0"/>
    <p:restoredTop sz="76584" autoAdjust="0"/>
  </p:normalViewPr>
  <p:slideViewPr>
    <p:cSldViewPr snapToGrid="0">
      <p:cViewPr varScale="1">
        <p:scale>
          <a:sx n="109" d="100"/>
          <a:sy n="10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904835-D5AB-45D6-8E88-1C0AD91D2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6AA75-4F28-4C7F-8236-0AF69BD987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999C-E08B-4B06-9994-C56A716EA95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F1DAB-23C7-4B4B-AFAD-D924273ACD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D333F-860A-4550-8DED-780FEB9B12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2C13C-3811-4580-82D0-FA480FA0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2B28-6F4E-4EDA-AA5D-1B97B6A0785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1A3F1-F6B8-4406-88E2-CE819120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Components in azure</a:t>
            </a:r>
          </a:p>
          <a:p>
            <a:r>
              <a:rPr lang="en-US" dirty="0" err="1"/>
              <a:t>Cmg</a:t>
            </a:r>
            <a:r>
              <a:rPr lang="en-US" dirty="0"/>
              <a:t> config in </a:t>
            </a:r>
            <a:r>
              <a:rPr lang="en-US" dirty="0" err="1"/>
              <a:t>configmgr</a:t>
            </a:r>
            <a:endParaRPr lang="en-US" dirty="0"/>
          </a:p>
          <a:p>
            <a:r>
              <a:rPr lang="en-US" dirty="0"/>
              <a:t> summary</a:t>
            </a:r>
          </a:p>
          <a:p>
            <a:r>
              <a:rPr lang="en-US" dirty="0"/>
              <a:t>Instance, b2 10, a2 6000, a4, 10,000</a:t>
            </a:r>
          </a:p>
          <a:p>
            <a:r>
              <a:rPr lang="en-US" dirty="0"/>
              <a:t>Here’s how to get into the </a:t>
            </a:r>
            <a:r>
              <a:rPr lang="en-US" dirty="0" err="1"/>
              <a:t>cmg</a:t>
            </a:r>
            <a:r>
              <a:rPr lang="en-US" dirty="0"/>
              <a:t> – don’t break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22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8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95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ea typeface="Roboto"/>
                <a:cs typeface="Roboto"/>
              </a:rPr>
              <a:t>The </a:t>
            </a:r>
            <a:r>
              <a:rPr lang="en-GB" sz="1200" b="1" dirty="0">
                <a:ea typeface="Roboto"/>
                <a:cs typeface="Roboto"/>
              </a:rPr>
              <a:t>client app </a:t>
            </a:r>
            <a:r>
              <a:rPr lang="en-GB" sz="1200" dirty="0">
                <a:ea typeface="Roboto"/>
                <a:cs typeface="Roboto"/>
              </a:rPr>
              <a:t>represents managed clients and users that connect to the CMG. It defines what resources they have access to within Azure, including the CMG itself.</a:t>
            </a:r>
          </a:p>
          <a:p>
            <a:pPr marL="0" indent="0">
              <a:buNone/>
            </a:pPr>
            <a:endParaRPr lang="en-GB" sz="1200" dirty="0">
              <a:ea typeface="Roboto"/>
              <a:cs typeface="Roboto"/>
            </a:endParaRPr>
          </a:p>
          <a:p>
            <a:pPr marL="0" indent="0">
              <a:buNone/>
            </a:pPr>
            <a:r>
              <a:rPr lang="en-GB" sz="1200" dirty="0">
                <a:ea typeface="Roboto"/>
                <a:cs typeface="Roboto"/>
              </a:rPr>
              <a:t>The </a:t>
            </a:r>
            <a:r>
              <a:rPr lang="en-GB" sz="1200" b="1" dirty="0">
                <a:ea typeface="Roboto"/>
                <a:cs typeface="Roboto"/>
              </a:rPr>
              <a:t>server app </a:t>
            </a:r>
            <a:r>
              <a:rPr lang="en-GB" sz="1200" dirty="0">
                <a:ea typeface="Roboto"/>
                <a:cs typeface="Roboto"/>
              </a:rPr>
              <a:t>is used to facilitate authentication and authorization from managed clients, users, and the CMG connection point to the Azure-based CMG components.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9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ea typeface="Roboto"/>
                <a:cs typeface="Roboto"/>
              </a:rPr>
              <a:t>The </a:t>
            </a:r>
            <a:r>
              <a:rPr lang="en-GB" sz="1200" b="1" dirty="0">
                <a:ea typeface="Roboto"/>
                <a:cs typeface="Roboto"/>
              </a:rPr>
              <a:t>client app </a:t>
            </a:r>
            <a:r>
              <a:rPr lang="en-GB" sz="1200" dirty="0">
                <a:ea typeface="Roboto"/>
                <a:cs typeface="Roboto"/>
              </a:rPr>
              <a:t>represents managed clients and users that connect to the CMG. It defines what resources they have access to within Azure, including the CMG itself.</a:t>
            </a:r>
          </a:p>
          <a:p>
            <a:pPr marL="0" indent="0">
              <a:buNone/>
            </a:pPr>
            <a:endParaRPr lang="en-GB" sz="1200" dirty="0">
              <a:ea typeface="Roboto"/>
              <a:cs typeface="Roboto"/>
            </a:endParaRPr>
          </a:p>
          <a:p>
            <a:pPr marL="0" indent="0">
              <a:buNone/>
            </a:pPr>
            <a:r>
              <a:rPr lang="en-GB" sz="1200" dirty="0">
                <a:ea typeface="Roboto"/>
                <a:cs typeface="Roboto"/>
              </a:rPr>
              <a:t>The </a:t>
            </a:r>
            <a:r>
              <a:rPr lang="en-GB" sz="1200" b="1" dirty="0">
                <a:ea typeface="Roboto"/>
                <a:cs typeface="Roboto"/>
              </a:rPr>
              <a:t>server app </a:t>
            </a:r>
            <a:r>
              <a:rPr lang="en-GB" sz="1200" dirty="0">
                <a:ea typeface="Roboto"/>
                <a:cs typeface="Roboto"/>
              </a:rPr>
              <a:t>is used to facilitate authentication and authorization from managed clients, users, and the CMG connection point to the Azure-based CMG components.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64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https://learn.microsoft.com/en-us/mem/configmgr/core/servers/deploy/configure/azure-services-wizard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93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3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If clients use PKI-issued client authentication certificates, then the two client apps aren't used for device-centric activity. For example, software distribution targeted to a device collection. User-centric activity always uses these two app registrations for authentication and authorization purposes.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5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0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53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4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https://learn.microsoft.com/en-us/mem/configmgr/core/clients/deploy/deploy-clients-cmg-azure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39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https://learn.microsoft.com/en-us/mem/configmgr/core/clients/deploy/deploy-clients-cmg-azure</a:t>
            </a:r>
          </a:p>
          <a:p>
            <a:r>
              <a:rPr lang="en-GB"/>
              <a:t>https://learn.microsoft.com/en-us/mem/configmgr/core/clients/deploy/deploy-clients-cmg-token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41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https://learn.microsoft.com/en-us/mem/configmgr/core/clients/deploy/deploy-clients-cmg-azure</a:t>
            </a:r>
          </a:p>
          <a:p>
            <a:r>
              <a:rPr lang="en-GB"/>
              <a:t>https://learn.microsoft.com/en-us/mem/configmgr/core/clients/deploy/deploy-clients-cmg-token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6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4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Introduced 1802 (March 2018)</a:t>
            </a:r>
          </a:p>
          <a:p>
            <a:r>
              <a:rPr lang="en-US" dirty="0"/>
              <a:t>Talk about CMG is a proxy service for the Management Point and Software Update Point</a:t>
            </a:r>
          </a:p>
          <a:p>
            <a:r>
              <a:rPr lang="en-US" dirty="0"/>
              <a:t>Supports 2 roles MP and SUP</a:t>
            </a:r>
          </a:p>
          <a:p>
            <a:r>
              <a:rPr lang="en-US" dirty="0"/>
              <a:t>Talk about components later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5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5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38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6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PKI screenshot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56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Invoke-</a:t>
            </a:r>
            <a:r>
              <a:rPr lang="en-US" dirty="0" err="1"/>
              <a:t>CimMethod</a:t>
            </a:r>
            <a:r>
              <a:rPr lang="en-US" dirty="0"/>
              <a:t> -Namespace root\</a:t>
            </a:r>
            <a:r>
              <a:rPr lang="en-US" dirty="0" err="1"/>
              <a:t>ccm</a:t>
            </a:r>
            <a:r>
              <a:rPr lang="en-US" dirty="0"/>
              <a:t> -</a:t>
            </a:r>
            <a:r>
              <a:rPr lang="en-US" dirty="0" err="1"/>
              <a:t>ClassName</a:t>
            </a:r>
            <a:r>
              <a:rPr lang="en-US" dirty="0"/>
              <a:t> </a:t>
            </a:r>
            <a:r>
              <a:rPr lang="en-US" dirty="0" err="1"/>
              <a:t>sms_client</a:t>
            </a:r>
            <a:r>
              <a:rPr lang="en-US" dirty="0"/>
              <a:t> -Name </a:t>
            </a:r>
            <a:r>
              <a:rPr lang="en-US" dirty="0" err="1"/>
              <a:t>TriggerSchedule</a:t>
            </a:r>
            <a:r>
              <a:rPr lang="en-US" dirty="0"/>
              <a:t> -Arguments @{sScheduleId = "{00000000-0000-0000-0000-000000000023}"}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https://learn.microsoft.com/en-us/mem/configmgr/develop/reference/core/clients/client-classes/triggerschedule-method-in-class-sms_client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1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 Lab</a:t>
            </a:r>
          </a:p>
          <a:p>
            <a:r>
              <a:rPr lang="en-US" dirty="0" err="1"/>
              <a:t>UpdateDeployment</a:t>
            </a:r>
            <a:endParaRPr lang="en-US" dirty="0"/>
          </a:p>
          <a:p>
            <a:r>
              <a:rPr lang="en-US" dirty="0"/>
              <a:t>Cas</a:t>
            </a:r>
          </a:p>
          <a:p>
            <a:r>
              <a:rPr lang="en-US" dirty="0" err="1"/>
              <a:t>wuahandler</a:t>
            </a:r>
            <a:endParaRPr lang="en-US" dirty="0"/>
          </a:p>
          <a:p>
            <a:r>
              <a:rPr lang="en-US" dirty="0"/>
              <a:t>Client location</a:t>
            </a:r>
          </a:p>
          <a:p>
            <a:r>
              <a:rPr lang="en-US" dirty="0"/>
              <a:t>Location services</a:t>
            </a:r>
          </a:p>
          <a:p>
            <a:r>
              <a:rPr lang="en-US" dirty="0" err="1"/>
              <a:t>Updatesstore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Install notepad</a:t>
            </a:r>
          </a:p>
          <a:p>
            <a:r>
              <a:rPr lang="en-US" dirty="0"/>
              <a:t>Scan</a:t>
            </a:r>
          </a:p>
          <a:p>
            <a:r>
              <a:rPr lang="en-US" dirty="0"/>
              <a:t>Update notepad</a:t>
            </a:r>
          </a:p>
          <a:p>
            <a:endParaRPr lang="en-US" dirty="0"/>
          </a:p>
          <a:p>
            <a:r>
              <a:rPr lang="en-US" dirty="0"/>
              <a:t>Cody</a:t>
            </a:r>
          </a:p>
          <a:p>
            <a:r>
              <a:rPr lang="en-US" dirty="0" err="1"/>
              <a:t>Cmpivot</a:t>
            </a:r>
            <a:endParaRPr lang="en-US" dirty="0"/>
          </a:p>
          <a:p>
            <a:r>
              <a:rPr lang="en-US" dirty="0"/>
              <a:t>Token stuff, </a:t>
            </a:r>
            <a:r>
              <a:rPr lang="en-US" dirty="0" err="1"/>
              <a:t>ccmsetup</a:t>
            </a:r>
            <a:r>
              <a:rPr lang="en-US" dirty="0"/>
              <a:t>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3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Intune for updates?</a:t>
            </a:r>
          </a:p>
          <a:p>
            <a:r>
              <a:rPr lang="en-US" dirty="0"/>
              <a:t>Co-</a:t>
            </a:r>
            <a:r>
              <a:rPr lang="en-US"/>
              <a:t>mgmt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5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https://learn.microsoft.com/en-us/mem/configmgr/core/clients/manage/cmg/monitor-clients-cloud-management-gateway#monitor-logs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2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6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https://learn.microsoft.com/en-us/mem/configmgr/core/clients/manage/cmg/supported-configurations#support-for-configuration-manager-features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1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1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Intune for updates?</a:t>
            </a:r>
          </a:p>
          <a:p>
            <a:r>
              <a:rPr lang="en-US" dirty="0"/>
              <a:t>Co-</a:t>
            </a:r>
            <a:r>
              <a:rPr lang="en-US" dirty="0" err="1"/>
              <a:t>mgmt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https://learn.microsoft.com/en-us/mem/configmgr/core/clients/manage/cmg/supported-configurations#support-for-configuration-manager-features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A3F1-F6B8-4406-88E2-CE81912082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C13084-8D56-4B60-ADDE-A67FCCDCE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462" y="3898591"/>
            <a:ext cx="10997076" cy="836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3825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12D1457E-3011-4700-967D-309A05660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7051"/>
            <a:ext cx="5140325" cy="56907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en-US" sz="3800" b="1" kern="12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Name 1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59934EED-C47E-4A5E-9CF6-3ED02491F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2775" y="461522"/>
            <a:ext cx="5229225" cy="569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Presenter Name 2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0DCDD92C-A943-43B9-897C-54540E7A81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454" y="2027473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@Twitter Handle</a:t>
            </a:r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F9211332-0FD0-466C-BDF7-97782158DB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454" y="3195413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Awards, accomplishments, etc.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E5D37BC8-2B21-42A3-82B3-DADDF64149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785" y="4314452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Experience in Field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29DB0053-4219-4ABB-99C7-86C66AB578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785" y="5473694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Favorite thing/hobby; e.g. food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D8AAC5AD-2127-4F62-ABD3-0D21D7FB2F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3020" y="2027330"/>
            <a:ext cx="4708729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@Twitter Handle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C11FD685-9DB0-4596-AC8B-14291C0BC7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2817" y="3195413"/>
            <a:ext cx="4708729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Awards, accomplishments,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A361AE80-4358-4180-9F67-672E867F4C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52817" y="4314452"/>
            <a:ext cx="4708729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Experience in Field</a:t>
            </a:r>
          </a:p>
        </p:txBody>
      </p:sp>
      <p:sp>
        <p:nvSpPr>
          <p:cNvPr id="52" name="Text Placeholder 24">
            <a:extLst>
              <a:ext uri="{FF2B5EF4-FFF2-40B4-BE49-F238E27FC236}">
                <a16:creationId xmlns:a16="http://schemas.microsoft.com/office/drawing/2014/main" id="{24147C69-8324-4F2A-B689-CC0752B1BD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5432" y="5473694"/>
            <a:ext cx="4708729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Favorite thing/hobby; e.g. food</a:t>
            </a:r>
          </a:p>
        </p:txBody>
      </p:sp>
    </p:spTree>
    <p:extLst>
      <p:ext uri="{BB962C8B-B14F-4D97-AF65-F5344CB8AC3E}">
        <p14:creationId xmlns:p14="http://schemas.microsoft.com/office/powerpoint/2010/main" val="425736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7D83974-0C6F-40F0-B95A-492CD59744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1167" y="2105297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@Twitter Handle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218B0A1-6F98-4377-B0DE-F25F16D7D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674" y="3248816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Awards, accomplishments, ETC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E6B842C0-FCA3-4257-9AF7-9F6C732F2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90" y="4403592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Experience in Field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5C284B09-3BDC-404E-AB6A-5A5A470B2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218" y="5558368"/>
            <a:ext cx="4708525" cy="4089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Favorite hobby; e.g. Food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5EEF46EC-4E25-4841-A514-3A2AA6BF5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9368" y="437743"/>
            <a:ext cx="5229225" cy="569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Presenter Name 2</a:t>
            </a:r>
          </a:p>
        </p:txBody>
      </p:sp>
    </p:spTree>
    <p:extLst>
      <p:ext uri="{BB962C8B-B14F-4D97-AF65-F5344CB8AC3E}">
        <p14:creationId xmlns:p14="http://schemas.microsoft.com/office/powerpoint/2010/main" val="320364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2342EC-7CD8-4C99-82D3-0F588F14B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78E44-DC34-4DFB-932C-1D4D001E6A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27" y="1310910"/>
            <a:ext cx="9914273" cy="48962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your Info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38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wer righ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05D78ED-8915-465F-A6E6-079083857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4A6709-05B3-42F6-A409-0C0E5905DF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27" y="1310910"/>
            <a:ext cx="9914273" cy="48962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your Info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06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wer Lef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3F9F843-7481-4096-A2FC-2F354F6F32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27" y="590720"/>
            <a:ext cx="11063679" cy="56164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your Info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10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86D2D-131B-4DB9-B302-C611863B37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38213"/>
            <a:ext cx="6096000" cy="54308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9BD853-09FA-4BDE-BF71-1CEEE59503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53" y="938213"/>
            <a:ext cx="5486372" cy="5430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Info about Right Side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290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s and Su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F7353-45AB-47CF-B0AC-9A70AC0AF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4499" y="500484"/>
            <a:ext cx="5697538" cy="3876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7D52FB-42BC-4E3E-B1CE-19018EE25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965" y="500485"/>
            <a:ext cx="5697538" cy="3876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845DD5-3E52-4C52-A636-1239335BD0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964" y="5252251"/>
            <a:ext cx="11612072" cy="1019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Info about Lists</a:t>
            </a:r>
          </a:p>
        </p:txBody>
      </p:sp>
    </p:spTree>
    <p:extLst>
      <p:ext uri="{BB962C8B-B14F-4D97-AF65-F5344CB8AC3E}">
        <p14:creationId xmlns:p14="http://schemas.microsoft.com/office/powerpoint/2010/main" val="318028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s With Pri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43B8026-A1C9-4223-A08B-5E7313DCD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071" y="1004679"/>
            <a:ext cx="11338471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CB208-D0F4-44A5-8611-2EB50A05A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00" y="3932238"/>
            <a:ext cx="5381625" cy="2436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Info Left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363B962-319F-4F29-9066-C595BD8F91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3675" y="3932238"/>
            <a:ext cx="5381625" cy="2436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Info Right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7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43B8026-A1C9-4223-A08B-5E7313DCDA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072" y="1004679"/>
            <a:ext cx="524525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CB208-D0F4-44A5-8611-2EB50A05A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00" y="3932238"/>
            <a:ext cx="5381625" cy="2436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Info Left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76EDB5-70E9-42F6-9BA7-8466EF34F9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8913" y="1004680"/>
            <a:ext cx="5468937" cy="54770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8837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336A3-3733-4728-932E-BA33483FE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037" y="2793979"/>
            <a:ext cx="11845925" cy="127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Template Slide</a:t>
            </a:r>
          </a:p>
        </p:txBody>
      </p:sp>
    </p:spTree>
    <p:extLst>
      <p:ext uri="{BB962C8B-B14F-4D97-AF65-F5344CB8AC3E}">
        <p14:creationId xmlns:p14="http://schemas.microsoft.com/office/powerpoint/2010/main" val="285626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Diago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08D5DC-AB02-42A9-9421-0DEF895653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6425" y="5029200"/>
            <a:ext cx="603885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0468B6-EE27-46F7-B356-9EEA89DF7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6425" y="5848350"/>
            <a:ext cx="6038850" cy="5762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i="1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3850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05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0252C17-5D03-4ED8-B6AE-DD21DB1E7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6425" y="5029200"/>
            <a:ext cx="603885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A5BAF0-D255-46CF-8FC2-9129009688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6425" y="5848350"/>
            <a:ext cx="6038850" cy="5762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 i="1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798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16A8F-12EC-4779-B261-7DE848F45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63" y="1549400"/>
            <a:ext cx="11541125" cy="48228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72B0E-5B6D-4488-87FE-C28EB3B18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9178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Lis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16A8F-12EC-4779-B261-7DE848F45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64" y="1549400"/>
            <a:ext cx="5342274" cy="48228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72B0E-5B6D-4488-87FE-C28EB3B18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3F1FE58-625B-4D96-95B7-3F29AD1F4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020" y="1549399"/>
            <a:ext cx="5342274" cy="48228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46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72B0E-5B6D-4488-87FE-C28EB3B18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4" y="381592"/>
            <a:ext cx="9914274" cy="59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4A6847-A67D-4444-9A41-81711C6360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746" y="1772521"/>
            <a:ext cx="10421938" cy="3689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3987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717A65-A5D4-43CA-A6AF-ECAE72956B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9325" y="161926"/>
            <a:ext cx="6019800" cy="632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A2B36B-1C55-4CFB-8C02-5FF7A217A9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939567"/>
            <a:ext cx="5800725" cy="42576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61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A2B36B-1C55-4CFB-8C02-5FF7A217A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7619" y="1174236"/>
            <a:ext cx="5800725" cy="1455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Enter a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6047A-150B-4268-AAFC-5D3B82430673}"/>
              </a:ext>
            </a:extLst>
          </p:cNvPr>
          <p:cNvSpPr txBox="1"/>
          <p:nvPr userDrawn="1"/>
        </p:nvSpPr>
        <p:spPr>
          <a:xfrm>
            <a:off x="5996198" y="356049"/>
            <a:ext cx="562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30457-6639-4294-A00C-A0CC3B42289E}"/>
              </a:ext>
            </a:extLst>
          </p:cNvPr>
          <p:cNvSpPr txBox="1"/>
          <p:nvPr userDrawn="1"/>
        </p:nvSpPr>
        <p:spPr>
          <a:xfrm>
            <a:off x="6007619" y="2740213"/>
            <a:ext cx="562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Answer: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35A57E5-0EC9-47D6-8B7C-D994E8A345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7618" y="3738063"/>
            <a:ext cx="5800725" cy="1455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Enter an Answer</a:t>
            </a:r>
          </a:p>
        </p:txBody>
      </p:sp>
    </p:spTree>
    <p:extLst>
      <p:ext uri="{BB962C8B-B14F-4D97-AF65-F5344CB8AC3E}">
        <p14:creationId xmlns:p14="http://schemas.microsoft.com/office/powerpoint/2010/main" val="39844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717A65-A5D4-43CA-A6AF-ECAE72956B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592" y="639355"/>
            <a:ext cx="5783263" cy="6326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01031-133C-493F-80CF-CB73F00DCA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7593" y="1604113"/>
            <a:ext cx="5783263" cy="4305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97328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73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7" r:id="rId4"/>
    <p:sldLayoutId id="2147483668" r:id="rId5"/>
    <p:sldLayoutId id="2147483667" r:id="rId6"/>
    <p:sldLayoutId id="2147483651" r:id="rId7"/>
    <p:sldLayoutId id="2147483666" r:id="rId8"/>
    <p:sldLayoutId id="2147483665" r:id="rId9"/>
    <p:sldLayoutId id="2147483654" r:id="rId10"/>
    <p:sldLayoutId id="2147483655" r:id="rId11"/>
    <p:sldLayoutId id="2147483656" r:id="rId12"/>
    <p:sldLayoutId id="2147483658" r:id="rId13"/>
    <p:sldLayoutId id="2147483662" r:id="rId14"/>
    <p:sldLayoutId id="2147483659" r:id="rId15"/>
    <p:sldLayoutId id="2147483660" r:id="rId16"/>
    <p:sldLayoutId id="2147483661" r:id="rId17"/>
    <p:sldLayoutId id="2147483669" r:id="rId18"/>
    <p:sldLayoutId id="2147483663" r:id="rId19"/>
    <p:sldLayoutId id="21474836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esheninger.blogspot.com/2017/04/the-significance-of-trust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learn.microsoft.com/en-us/mem/configmgr/core/clients/deploy/about-client-settings#cloud-services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loymentresearch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br>
              <a:rPr lang="en-US" sz="3200" b="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</a:br>
            <a:r>
              <a:rPr lang="en-US" sz="3200" b="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Accessing Content and </a:t>
            </a:r>
          </a:p>
          <a:p>
            <a:pPr fontAlgn="base"/>
            <a:r>
              <a:rPr lang="en-US" sz="3200" b="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WSUS from the 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21CE8-243A-0B67-2142-10C542909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6047767"/>
            <a:ext cx="6038850" cy="576263"/>
          </a:xfrm>
        </p:spPr>
        <p:txBody>
          <a:bodyPr/>
          <a:lstStyle/>
          <a:p>
            <a:r>
              <a:rPr lang="en-US" dirty="0"/>
              <a:t>With the Patch My PC Team</a:t>
            </a:r>
          </a:p>
        </p:txBody>
      </p:sp>
    </p:spTree>
    <p:extLst>
      <p:ext uri="{BB962C8B-B14F-4D97-AF65-F5344CB8AC3E}">
        <p14:creationId xmlns:p14="http://schemas.microsoft.com/office/powerpoint/2010/main" val="339449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CMG Components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8" y="1540933"/>
            <a:ext cx="3729374" cy="50016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CMG Cloud Service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Authenticates and forwards </a:t>
            </a:r>
            <a:r>
              <a:rPr lang="en-US" sz="2400" dirty="0" err="1">
                <a:latin typeface="+mn-lt"/>
                <a:ea typeface="Roboto"/>
                <a:cs typeface="Roboto"/>
              </a:rPr>
              <a:t>ConfigMgr</a:t>
            </a:r>
            <a:r>
              <a:rPr lang="en-US" sz="2400" dirty="0">
                <a:latin typeface="+mn-lt"/>
                <a:ea typeface="Roboto"/>
                <a:cs typeface="Roboto"/>
              </a:rPr>
              <a:t> client requests over the internet to an on-premises CMG connection point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a typeface="Roboto"/>
              <a:cs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4CA1A3-ED7A-7AE4-ABD7-D8982489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3097" y="1540933"/>
            <a:ext cx="7632893" cy="44744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1A2F1F-D65B-81BD-45D3-579FAA9CE612}"/>
              </a:ext>
            </a:extLst>
          </p:cNvPr>
          <p:cNvSpPr/>
          <p:nvPr/>
        </p:nvSpPr>
        <p:spPr>
          <a:xfrm>
            <a:off x="9053247" y="1515533"/>
            <a:ext cx="2858029" cy="24553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CMG Components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3"/>
            <a:ext cx="3908231" cy="52453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CMG Connection Point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Provides connectivity between the on-premise* </a:t>
            </a:r>
            <a:r>
              <a:rPr lang="en-US" sz="2400" dirty="0" err="1">
                <a:latin typeface="+mn-lt"/>
                <a:ea typeface="Roboto"/>
                <a:cs typeface="Roboto"/>
              </a:rPr>
              <a:t>ConfigMgr</a:t>
            </a:r>
            <a:r>
              <a:rPr lang="en-US" sz="2400" dirty="0">
                <a:latin typeface="+mn-lt"/>
                <a:ea typeface="Roboto"/>
                <a:cs typeface="Roboto"/>
              </a:rPr>
              <a:t> infrastructure and the CMG Cloud Service in Azure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Forwards client connection requests, from the CMG in Azure, to the Management Point (MP) and/or Software Update Point (SUP)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a typeface="Roboto"/>
              <a:cs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4CA1A3-ED7A-7AE4-ABD7-D8982489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3097" y="1540933"/>
            <a:ext cx="7632893" cy="44744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1A2F1F-D65B-81BD-45D3-579FAA9CE612}"/>
              </a:ext>
            </a:extLst>
          </p:cNvPr>
          <p:cNvSpPr/>
          <p:nvPr/>
        </p:nvSpPr>
        <p:spPr>
          <a:xfrm>
            <a:off x="6417625" y="1820333"/>
            <a:ext cx="2036094" cy="189105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8D8F0-4A70-F1EC-669C-3AC863E3163E}"/>
              </a:ext>
            </a:extLst>
          </p:cNvPr>
          <p:cNvSpPr txBox="1"/>
          <p:nvPr/>
        </p:nvSpPr>
        <p:spPr>
          <a:xfrm>
            <a:off x="8560629" y="6338358"/>
            <a:ext cx="3588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* You can build </a:t>
            </a:r>
            <a:r>
              <a:rPr lang="en-GB" sz="1400" b="1" dirty="0" err="1"/>
              <a:t>ConfigMgr</a:t>
            </a:r>
            <a:r>
              <a:rPr lang="en-GB" sz="1400" b="1" dirty="0"/>
              <a:t> in the Cloud!</a:t>
            </a:r>
          </a:p>
        </p:txBody>
      </p:sp>
    </p:spTree>
    <p:extLst>
      <p:ext uri="{BB962C8B-B14F-4D97-AF65-F5344CB8AC3E}">
        <p14:creationId xmlns:p14="http://schemas.microsoft.com/office/powerpoint/2010/main" val="16484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CMG Components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4"/>
            <a:ext cx="3908231" cy="40082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CMG Service Point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Runs the cloud service manager component which handles all CMG deployment tasks.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It also monitors and reports CMG service health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a typeface="Roboto"/>
              <a:cs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4CA1A3-ED7A-7AE4-ABD7-D8982489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3097" y="1540933"/>
            <a:ext cx="7632893" cy="44744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1A2F1F-D65B-81BD-45D3-579FAA9CE612}"/>
              </a:ext>
            </a:extLst>
          </p:cNvPr>
          <p:cNvSpPr/>
          <p:nvPr/>
        </p:nvSpPr>
        <p:spPr>
          <a:xfrm>
            <a:off x="6417625" y="3725738"/>
            <a:ext cx="2036094" cy="189105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8D8F0-4A70-F1EC-669C-3AC863E3163E}"/>
              </a:ext>
            </a:extLst>
          </p:cNvPr>
          <p:cNvSpPr txBox="1"/>
          <p:nvPr/>
        </p:nvSpPr>
        <p:spPr>
          <a:xfrm>
            <a:off x="8560629" y="6338358"/>
            <a:ext cx="3588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* You can build </a:t>
            </a:r>
            <a:r>
              <a:rPr lang="en-GB" sz="1400" b="1" dirty="0" err="1"/>
              <a:t>ConfigMgr</a:t>
            </a:r>
            <a:r>
              <a:rPr lang="en-GB" sz="1400" b="1" dirty="0"/>
              <a:t> in the Cloud!</a:t>
            </a:r>
          </a:p>
        </p:txBody>
      </p:sp>
    </p:spTree>
    <p:extLst>
      <p:ext uri="{BB962C8B-B14F-4D97-AF65-F5344CB8AC3E}">
        <p14:creationId xmlns:p14="http://schemas.microsoft.com/office/powerpoint/2010/main" val="7046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CMG Components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210171" y="1595254"/>
            <a:ext cx="4174402" cy="43658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Management Point / Software Update Point</a:t>
            </a:r>
          </a:p>
          <a:p>
            <a:pPr marL="0" indent="0">
              <a:buNone/>
            </a:pPr>
            <a:endParaRPr lang="en-US" sz="20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Site System roles used for client management and software updates*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20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20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ea typeface="Roboto"/>
                <a:cs typeface="Roboto"/>
              </a:rPr>
              <a:t>*Both Microsoft and 3rd party updates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a typeface="Roboto"/>
              <a:cs typeface="Roboto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4CA1A3-ED7A-7AE4-ABD7-D8982489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3097" y="1540933"/>
            <a:ext cx="7632893" cy="44744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1A2F1F-D65B-81BD-45D3-579FAA9CE612}"/>
              </a:ext>
            </a:extLst>
          </p:cNvPr>
          <p:cNvSpPr/>
          <p:nvPr/>
        </p:nvSpPr>
        <p:spPr>
          <a:xfrm>
            <a:off x="4446049" y="1789638"/>
            <a:ext cx="1817945" cy="311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 dirty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What does this look like?</a:t>
            </a:r>
          </a:p>
        </p:txBody>
      </p:sp>
    </p:spTree>
    <p:extLst>
      <p:ext uri="{BB962C8B-B14F-4D97-AF65-F5344CB8AC3E}">
        <p14:creationId xmlns:p14="http://schemas.microsoft.com/office/powerpoint/2010/main" val="377604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Let’s talk Authentication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4"/>
            <a:ext cx="11541125" cy="38015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ea typeface="Roboto"/>
                <a:cs typeface="Roboto"/>
              </a:rPr>
              <a:t>When we talk about CMG authentication, we can think about 3 different areas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a typeface="Roboto"/>
              <a:cs typeface="Roboto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>
                <a:ea typeface="Roboto"/>
                <a:cs typeface="Roboto"/>
              </a:rPr>
              <a:t>CMG Server Authentication (Certificate)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>
                <a:ea typeface="Roboto"/>
                <a:cs typeface="Roboto"/>
              </a:rPr>
              <a:t>Azure Active Directory Integration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>
                <a:ea typeface="Roboto"/>
                <a:cs typeface="Roboto"/>
              </a:rPr>
              <a:t>Client Authentication</a:t>
            </a:r>
          </a:p>
        </p:txBody>
      </p:sp>
      <p:pic>
        <p:nvPicPr>
          <p:cNvPr id="3" name="Graphic 2" descr="Diploma with solid fill">
            <a:extLst>
              <a:ext uri="{FF2B5EF4-FFF2-40B4-BE49-F238E27FC236}">
                <a16:creationId xmlns:a16="http://schemas.microsoft.com/office/drawing/2014/main" id="{C7348C5A-E957-E059-6B60-A0B6DE96D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1338" y="3612776"/>
            <a:ext cx="3245224" cy="32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CMG Server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01410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CMG Server Authentication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3"/>
            <a:ext cx="6741733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>
                <a:ea typeface="Roboto"/>
                <a:cs typeface="Roboto"/>
              </a:rPr>
              <a:t>The CMG server requires a server authentication certificate to build the secure channel.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ea typeface="Roboto"/>
              <a:cs typeface="Roboto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>
                <a:solidFill>
                  <a:schemeClr val="accent1"/>
                </a:solidFill>
                <a:ea typeface="Roboto"/>
                <a:cs typeface="Roboto"/>
              </a:rPr>
              <a:t>PKI</a:t>
            </a:r>
            <a:r>
              <a:rPr lang="en-GB" sz="3200">
                <a:ea typeface="Roboto"/>
                <a:cs typeface="Roboto"/>
              </a:rPr>
              <a:t> vs </a:t>
            </a:r>
            <a:r>
              <a:rPr lang="en-GB" sz="3200">
                <a:solidFill>
                  <a:schemeClr val="accent6"/>
                </a:solidFill>
                <a:ea typeface="Roboto"/>
                <a:cs typeface="Roboto"/>
              </a:rPr>
              <a:t>Public Provider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>
                <a:solidFill>
                  <a:schemeClr val="accent1"/>
                </a:solidFill>
                <a:ea typeface="Roboto"/>
                <a:cs typeface="Roboto"/>
              </a:rPr>
              <a:t>Apples</a:t>
            </a:r>
            <a:r>
              <a:rPr lang="en-GB" sz="3200">
                <a:ea typeface="Roboto"/>
                <a:cs typeface="Roboto"/>
              </a:rPr>
              <a:t> vs </a:t>
            </a:r>
            <a:r>
              <a:rPr lang="en-GB" sz="3200">
                <a:solidFill>
                  <a:schemeClr val="accent6"/>
                </a:solidFill>
                <a:ea typeface="Roboto"/>
                <a:cs typeface="Roboto"/>
              </a:rPr>
              <a:t>Pears</a:t>
            </a:r>
            <a:endParaRPr lang="en-GB" sz="3200"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ea typeface="Roboto"/>
                <a:cs typeface="Roboto"/>
              </a:rPr>
              <a:t>       The common name (CN) of this certificate defines the service name of the CMG.</a:t>
            </a:r>
            <a:endParaRPr lang="en-US" sz="2400">
              <a:ea typeface="Roboto"/>
              <a:cs typeface="Roboto"/>
            </a:endParaRPr>
          </a:p>
        </p:txBody>
      </p:sp>
      <p:pic>
        <p:nvPicPr>
          <p:cNvPr id="3" name="Picture 2" descr="Close-up of person in red plaid shirt holding several red apples">
            <a:extLst>
              <a:ext uri="{FF2B5EF4-FFF2-40B4-BE49-F238E27FC236}">
                <a16:creationId xmlns:a16="http://schemas.microsoft.com/office/drawing/2014/main" id="{8EC31FF7-46BB-4764-0387-9DD3D6E5FC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r="15607"/>
          <a:stretch/>
        </p:blipFill>
        <p:spPr>
          <a:xfrm>
            <a:off x="7203923" y="1479245"/>
            <a:ext cx="4799391" cy="4689326"/>
          </a:xfrm>
          <a:prstGeom prst="rect">
            <a:avLst/>
          </a:prstGeom>
        </p:spPr>
      </p:pic>
      <p:pic>
        <p:nvPicPr>
          <p:cNvPr id="6" name="Graphic 5" descr="Information with solid fill">
            <a:extLst>
              <a:ext uri="{FF2B5EF4-FFF2-40B4-BE49-F238E27FC236}">
                <a16:creationId xmlns:a16="http://schemas.microsoft.com/office/drawing/2014/main" id="{3AFCB208-EAEB-3375-CC06-F37DFC6EA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847" y="5253866"/>
            <a:ext cx="497039" cy="4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Azure AD Integration</a:t>
            </a:r>
          </a:p>
        </p:txBody>
      </p:sp>
    </p:spTree>
    <p:extLst>
      <p:ext uri="{BB962C8B-B14F-4D97-AF65-F5344CB8AC3E}">
        <p14:creationId xmlns:p14="http://schemas.microsoft.com/office/powerpoint/2010/main" val="123062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Azure Active Directory Integration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3"/>
            <a:ext cx="11431134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ea typeface="Roboto"/>
                <a:cs typeface="Roboto"/>
              </a:rPr>
              <a:t>This integration allows the </a:t>
            </a:r>
            <a:r>
              <a:rPr lang="en-GB" dirty="0" err="1">
                <a:ea typeface="Roboto"/>
                <a:cs typeface="Roboto"/>
              </a:rPr>
              <a:t>ConfigMgr</a:t>
            </a:r>
            <a:r>
              <a:rPr lang="en-GB" dirty="0">
                <a:ea typeface="Roboto"/>
                <a:cs typeface="Roboto"/>
              </a:rPr>
              <a:t> site to authenticate with Azure AD, which it uses to deploy and monitor the CMG service.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ea typeface="Roboto"/>
                <a:cs typeface="Roboto"/>
              </a:rPr>
              <a:t>It also facilitates user based authentication method for clients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ea typeface="Roboto"/>
                <a:cs typeface="Roboto"/>
              </a:rPr>
              <a:t>2 Apps are created in Azure:-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ea typeface="Roboto"/>
              <a:cs typeface="Roboto"/>
            </a:endParaRPr>
          </a:p>
          <a:p>
            <a:r>
              <a:rPr lang="en-GB" dirty="0">
                <a:ea typeface="Roboto"/>
                <a:cs typeface="Roboto"/>
              </a:rPr>
              <a:t>Web app (server app)</a:t>
            </a:r>
          </a:p>
          <a:p>
            <a:r>
              <a:rPr lang="en-GB" dirty="0">
                <a:ea typeface="Roboto"/>
                <a:cs typeface="Roboto"/>
              </a:rPr>
              <a:t>Native app (client app)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EA913-0442-BF94-2A39-6092A2BC9CB0}"/>
              </a:ext>
            </a:extLst>
          </p:cNvPr>
          <p:cNvSpPr txBox="1"/>
          <p:nvPr/>
        </p:nvSpPr>
        <p:spPr>
          <a:xfrm>
            <a:off x="5140251" y="252641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C21A27-CB51-1C69-E0FB-2EEDCD2E7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163" y="381592"/>
            <a:ext cx="11645737" cy="597545"/>
          </a:xfrm>
        </p:spPr>
        <p:txBody>
          <a:bodyPr/>
          <a:lstStyle/>
          <a:p>
            <a:r>
              <a:rPr lang="en-US" dirty="0"/>
              <a:t>Please Use the Raise Hand Feature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5C6DA-80AA-63AC-79AF-6C29669D7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02" y="4815914"/>
            <a:ext cx="4505325" cy="114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64D51-FFE0-8631-340D-5177817D6C27}"/>
              </a:ext>
            </a:extLst>
          </p:cNvPr>
          <p:cNvSpPr txBox="1"/>
          <p:nvPr/>
        </p:nvSpPr>
        <p:spPr>
          <a:xfrm>
            <a:off x="411163" y="1317812"/>
            <a:ext cx="11099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We will periodically switch between live Q&amp;A and the slides/labs</a:t>
            </a:r>
          </a:p>
          <a:p>
            <a:pPr lvl="1"/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If we have time for live questions, please use the raise hand feature and we will unmute you</a:t>
            </a:r>
          </a:p>
          <a:p>
            <a:r>
              <a:rPr lang="en-US" sz="3200" dirty="0"/>
              <a:t>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4B073-748D-22DD-8529-45C34A8BF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31" y="4815915"/>
            <a:ext cx="5225138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4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16704F-E667-2BA4-47B6-4712E5985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97" y="3056448"/>
            <a:ext cx="10501270" cy="364267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Azure Active Directory Integration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3"/>
            <a:ext cx="11431134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ea typeface="Roboto"/>
              <a:cs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EA913-0442-BF94-2A39-6092A2BC9CB0}"/>
              </a:ext>
            </a:extLst>
          </p:cNvPr>
          <p:cNvSpPr txBox="1"/>
          <p:nvPr/>
        </p:nvSpPr>
        <p:spPr>
          <a:xfrm>
            <a:off x="5140251" y="252641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A59A1-8CB9-4442-E2A7-9B9F1F614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007"/>
          <a:stretch/>
        </p:blipFill>
        <p:spPr>
          <a:xfrm>
            <a:off x="148695" y="1256695"/>
            <a:ext cx="8215072" cy="3010505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CDB442-6598-0F6C-572A-BBD02979FBE4}"/>
              </a:ext>
            </a:extLst>
          </p:cNvPr>
          <p:cNvCxnSpPr/>
          <p:nvPr/>
        </p:nvCxnSpPr>
        <p:spPr>
          <a:xfrm>
            <a:off x="4369286" y="3582516"/>
            <a:ext cx="770965" cy="121471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299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695" y="1087826"/>
            <a:ext cx="5843560" cy="529996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1200" dirty="0">
              <a:ea typeface="Roboto"/>
              <a:cs typeface="Roboto"/>
            </a:endParaRPr>
          </a:p>
          <a:p>
            <a:pPr>
              <a:buFont typeface="+mj-lt"/>
              <a:buAutoNum type="arabicPeriod"/>
            </a:pPr>
            <a:r>
              <a:rPr lang="en-GB" sz="2000" dirty="0">
                <a:ea typeface="Roboto"/>
                <a:cs typeface="Roboto"/>
              </a:rPr>
              <a:t>The Configuration Manager administrator creates the client and server apps in Azure AD.</a:t>
            </a:r>
          </a:p>
          <a:p>
            <a:pPr>
              <a:buFont typeface="+mj-lt"/>
              <a:buAutoNum type="arabicPeriod"/>
            </a:pPr>
            <a:endParaRPr lang="en-GB" sz="800" dirty="0">
              <a:ea typeface="Roboto"/>
              <a:cs typeface="Roboto"/>
            </a:endParaRPr>
          </a:p>
          <a:p>
            <a:pPr>
              <a:buFont typeface="+mj-lt"/>
              <a:buAutoNum type="arabicPeriod"/>
            </a:pPr>
            <a:r>
              <a:rPr lang="en-GB" sz="2000" dirty="0">
                <a:ea typeface="Roboto"/>
                <a:cs typeface="Roboto"/>
              </a:rPr>
              <a:t>Configuration Manager Azure AD user discovery method runs. </a:t>
            </a:r>
          </a:p>
          <a:p>
            <a:pPr>
              <a:buFont typeface="+mj-lt"/>
              <a:buAutoNum type="arabicPeriod"/>
            </a:pPr>
            <a:endParaRPr lang="en-GB" sz="800" dirty="0">
              <a:ea typeface="Roboto"/>
              <a:cs typeface="Roboto"/>
            </a:endParaRPr>
          </a:p>
          <a:p>
            <a:pPr>
              <a:buFont typeface="+mj-lt"/>
              <a:buAutoNum type="arabicPeriod"/>
            </a:pPr>
            <a:r>
              <a:rPr lang="en-GB" sz="2000" dirty="0">
                <a:ea typeface="Roboto"/>
                <a:cs typeface="Roboto"/>
              </a:rPr>
              <a:t>The site stores data about the user objects.</a:t>
            </a:r>
          </a:p>
          <a:p>
            <a:pPr>
              <a:buFont typeface="+mj-lt"/>
              <a:buAutoNum type="arabicPeriod"/>
            </a:pPr>
            <a:endParaRPr lang="en-GB" sz="800" dirty="0">
              <a:ea typeface="Roboto"/>
              <a:cs typeface="Roboto"/>
            </a:endParaRPr>
          </a:p>
          <a:p>
            <a:pPr>
              <a:buFont typeface="+mj-lt"/>
              <a:buAutoNum type="arabicPeriod"/>
            </a:pPr>
            <a:r>
              <a:rPr lang="en-GB" sz="2000" dirty="0">
                <a:ea typeface="Roboto"/>
                <a:cs typeface="Roboto"/>
              </a:rPr>
              <a:t>The Configuration Manager client requests the Azure AD user token. </a:t>
            </a:r>
          </a:p>
          <a:p>
            <a:pPr>
              <a:buFont typeface="+mj-lt"/>
              <a:buAutoNum type="arabicPeriod"/>
            </a:pPr>
            <a:endParaRPr lang="en-GB" sz="800" dirty="0">
              <a:ea typeface="Roboto"/>
              <a:cs typeface="Roboto"/>
            </a:endParaRPr>
          </a:p>
          <a:p>
            <a:pPr>
              <a:buFont typeface="+mj-lt"/>
              <a:buAutoNum type="arabicPeriod"/>
            </a:pPr>
            <a:r>
              <a:rPr lang="en-GB" sz="2000" dirty="0">
                <a:ea typeface="Roboto"/>
                <a:cs typeface="Roboto"/>
              </a:rPr>
              <a:t>The client authenticates with the site by presenting the Azure AD token to the cloud management gateway and on-premises HTTPS-enabled management point.</a:t>
            </a:r>
            <a:endParaRPr lang="en-US" sz="1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Azure Active Directory Integration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3"/>
            <a:ext cx="11431134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ea typeface="Roboto"/>
                <a:cs typeface="Roboto"/>
              </a:rPr>
              <a:t>       </a:t>
            </a:r>
            <a:endParaRPr lang="en-US" sz="2400">
              <a:ea typeface="Roboto"/>
              <a:cs typeface="Roboto"/>
            </a:endParaRPr>
          </a:p>
        </p:txBody>
      </p:sp>
      <p:pic>
        <p:nvPicPr>
          <p:cNvPr id="1026" name="Picture 2" descr="Data flow diagram for Configuration Manager with Azure AD and Cloud Management">
            <a:extLst>
              <a:ext uri="{FF2B5EF4-FFF2-40B4-BE49-F238E27FC236}">
                <a16:creationId xmlns:a16="http://schemas.microsoft.com/office/drawing/2014/main" id="{16EA0E3B-6BC4-9CD8-CDD6-B81529A8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24" y="1143010"/>
            <a:ext cx="5843560" cy="55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12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Client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410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8" y="1515533"/>
            <a:ext cx="6239858" cy="50270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When the client is communicating to the management Point or Software Update Point via the CMG, it can authenticate several ways:-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  <a:ea typeface="Roboto"/>
                <a:cs typeface="Roboto"/>
              </a:rPr>
              <a:t>Client Certificate (PKI or EHTTP)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  <a:ea typeface="Roboto"/>
                <a:cs typeface="Roboto"/>
              </a:rPr>
              <a:t>Azure AD Token (Requires Azure AD Integration)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n-lt"/>
                <a:ea typeface="Roboto"/>
                <a:cs typeface="Roboto"/>
              </a:rPr>
              <a:t>Site Token (Leveraged via a Bulk Registration Token)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Client Authentication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3"/>
            <a:ext cx="11431134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ea typeface="Roboto"/>
                <a:cs typeface="Roboto"/>
              </a:rPr>
              <a:t>       </a:t>
            </a:r>
            <a:endParaRPr lang="en-US" sz="2400">
              <a:ea typeface="Roboto"/>
              <a:cs typeface="Roboto"/>
            </a:endParaRPr>
          </a:p>
        </p:txBody>
      </p:sp>
      <p:pic>
        <p:nvPicPr>
          <p:cNvPr id="3" name="Picture 2" descr="A picture containing sunset, silhouette">
            <a:extLst>
              <a:ext uri="{FF2B5EF4-FFF2-40B4-BE49-F238E27FC236}">
                <a16:creationId xmlns:a16="http://schemas.microsoft.com/office/drawing/2014/main" id="{99DDCD1A-D0E5-0382-CBB1-B1B7D53DB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1809"/>
          <a:stretch/>
        </p:blipFill>
        <p:spPr>
          <a:xfrm>
            <a:off x="6841068" y="1256845"/>
            <a:ext cx="5297714" cy="5544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68FD7B-A62D-BCC7-CE27-ACA454E82C4A}"/>
              </a:ext>
            </a:extLst>
          </p:cNvPr>
          <p:cNvSpPr txBox="1"/>
          <p:nvPr/>
        </p:nvSpPr>
        <p:spPr>
          <a:xfrm>
            <a:off x="5509381" y="6928409"/>
            <a:ext cx="6682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esheninger.blogspot.com/2017/04/the-significance-of-trust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B47BC-0092-50DB-EB60-A521215EC619}"/>
              </a:ext>
            </a:extLst>
          </p:cNvPr>
          <p:cNvSpPr/>
          <p:nvPr/>
        </p:nvSpPr>
        <p:spPr>
          <a:xfrm>
            <a:off x="6524507" y="5589581"/>
            <a:ext cx="4288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chemeClr val="bg1"/>
                </a:solidFill>
                <a:effectLst/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641468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08" y="1291415"/>
            <a:ext cx="5264981" cy="50270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Client Certificate</a:t>
            </a:r>
          </a:p>
          <a:p>
            <a:pPr marL="0" indent="0">
              <a:buNone/>
            </a:pPr>
            <a:endParaRPr lang="en-US" sz="800">
              <a:latin typeface="+mn-lt"/>
              <a:ea typeface="Roboto"/>
              <a:cs typeface="Roboto"/>
            </a:endParaRPr>
          </a:p>
          <a:p>
            <a:r>
              <a:rPr lang="en-US" sz="2400" dirty="0">
                <a:latin typeface="+mn-lt"/>
                <a:ea typeface="Roboto"/>
                <a:cs typeface="Roboto"/>
              </a:rPr>
              <a:t>Typically issued from a PKI</a:t>
            </a:r>
          </a:p>
          <a:p>
            <a:r>
              <a:rPr lang="en-US" sz="2400" dirty="0">
                <a:latin typeface="+mn-lt"/>
                <a:ea typeface="Roboto"/>
                <a:cs typeface="Roboto"/>
              </a:rPr>
              <a:t>CMG Connection Point requires the Root Certificate in order to trust the client (PKI</a:t>
            </a:r>
            <a:r>
              <a:rPr lang="en-US" sz="2400">
                <a:latin typeface="+mn-lt"/>
                <a:ea typeface="Roboto"/>
                <a:cs typeface="Roboto"/>
              </a:rPr>
              <a:t>).</a:t>
            </a:r>
            <a:endParaRPr lang="en-US" sz="2400" dirty="0">
              <a:latin typeface="+mn-lt"/>
              <a:ea typeface="Roboto"/>
              <a:cs typeface="Roboto"/>
            </a:endParaRPr>
          </a:p>
          <a:p>
            <a:endParaRPr lang="en-US" sz="2400" dirty="0">
              <a:latin typeface="+mn-lt"/>
              <a:ea typeface="Roboto"/>
              <a:cs typeface="Roboto"/>
            </a:endParaRPr>
          </a:p>
          <a:p>
            <a:endParaRPr lang="en-US" sz="2400" dirty="0">
              <a:latin typeface="+mn-lt"/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Client Authentication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47209" y="1515533"/>
            <a:ext cx="11431134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ea typeface="Roboto"/>
                <a:cs typeface="Roboto"/>
              </a:rPr>
              <a:t>       </a:t>
            </a:r>
            <a:endParaRPr lang="en-US" sz="2400">
              <a:ea typeface="Roboto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2FFEA-AB7C-31C1-0638-E333883D9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70" b="8954"/>
          <a:stretch/>
        </p:blipFill>
        <p:spPr>
          <a:xfrm>
            <a:off x="5866130" y="1164533"/>
            <a:ext cx="6237304" cy="3118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1729E-4386-DC9D-A52A-22EE83E75636}"/>
              </a:ext>
            </a:extLst>
          </p:cNvPr>
          <p:cNvSpPr txBox="1"/>
          <p:nvPr/>
        </p:nvSpPr>
        <p:spPr>
          <a:xfrm>
            <a:off x="341540" y="3766250"/>
            <a:ext cx="54856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</a:rPr>
              <a:t>Note: The CMG connection point doesn't require a client authentication certificate in the following scenarios:</a:t>
            </a:r>
          </a:p>
          <a:p>
            <a:pPr algn="l"/>
            <a:endParaRPr lang="en-US" sz="24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Clients use Azure AD authentication.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Clients use Configuration Manager token-based authentication.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The site uses Enhanced HTTP.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C3845-2EC2-D745-35E3-BFBF9674F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636" y="4383216"/>
            <a:ext cx="5951106" cy="23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32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09" y="1291415"/>
            <a:ext cx="3699716" cy="50270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Client Certificate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r>
              <a:rPr lang="en-US" sz="2400" dirty="0">
                <a:latin typeface="+mn-lt"/>
                <a:ea typeface="Roboto"/>
                <a:cs typeface="Roboto"/>
              </a:rPr>
              <a:t>CRL Checking can be fun</a:t>
            </a:r>
          </a:p>
          <a:p>
            <a:endParaRPr lang="en-US" sz="2400" dirty="0">
              <a:latin typeface="+mn-lt"/>
              <a:ea typeface="Roboto"/>
              <a:cs typeface="Roboto"/>
            </a:endParaRPr>
          </a:p>
          <a:p>
            <a:r>
              <a:rPr lang="en-US" sz="2400" dirty="0">
                <a:latin typeface="+mn-lt"/>
                <a:ea typeface="Roboto"/>
                <a:cs typeface="Roboto"/>
              </a:rPr>
              <a:t>You need a publicly accessible CRP if you intend to have the CMG verify certificate revocation for clients</a:t>
            </a:r>
          </a:p>
          <a:p>
            <a:endParaRPr lang="en-US" sz="2400" dirty="0">
              <a:latin typeface="+mn-lt"/>
              <a:ea typeface="Roboto"/>
              <a:cs typeface="Roboto"/>
            </a:endParaRPr>
          </a:p>
          <a:p>
            <a:endParaRPr lang="en-US" sz="2400" dirty="0">
              <a:latin typeface="+mn-lt"/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Client Authentication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47209" y="1515533"/>
            <a:ext cx="11431134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ea typeface="Roboto"/>
                <a:cs typeface="Roboto"/>
              </a:rPr>
              <a:t>       </a:t>
            </a:r>
            <a:endParaRPr lang="en-US" sz="2400">
              <a:ea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B5CB5-232A-3D02-4EAA-FC7252C2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094" y="1291415"/>
            <a:ext cx="6077229" cy="53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09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09" y="1291415"/>
            <a:ext cx="6068086" cy="50270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Enhanced HTTP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You can secure sensitive client communication without the need for PKI server authentication certificates.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>
                <a:latin typeface="+mn-lt"/>
                <a:ea typeface="Roboto"/>
                <a:cs typeface="Roboto"/>
              </a:rPr>
              <a:t>EHTTP is used to authenticate </a:t>
            </a:r>
            <a:r>
              <a:rPr lang="en-US" sz="2400" dirty="0">
                <a:latin typeface="+mn-lt"/>
                <a:ea typeface="Roboto"/>
                <a:cs typeface="Roboto"/>
              </a:rPr>
              <a:t>clients to the Management Point and Distribution Points</a:t>
            </a:r>
            <a:r>
              <a:rPr lang="en-US" sz="2400">
                <a:latin typeface="+mn-lt"/>
                <a:ea typeface="Roboto"/>
                <a:cs typeface="Roboto"/>
              </a:rPr>
              <a:t>.</a:t>
            </a:r>
            <a:endParaRPr lang="en-US" sz="2400" dirty="0">
              <a:latin typeface="+mn-lt"/>
              <a:ea typeface="Roboto"/>
              <a:cs typeface="Roboto"/>
            </a:endParaRPr>
          </a:p>
          <a:p>
            <a:endParaRPr lang="en-US" sz="2400" dirty="0">
              <a:latin typeface="+mn-lt"/>
              <a:ea typeface="Roboto"/>
              <a:cs typeface="Roboto"/>
            </a:endParaRPr>
          </a:p>
          <a:p>
            <a:endParaRPr lang="en-US" sz="2400" dirty="0">
              <a:latin typeface="+mn-lt"/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Client Authentication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47209" y="1515533"/>
            <a:ext cx="11431134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ea typeface="Roboto"/>
                <a:cs typeface="Roboto"/>
              </a:rPr>
              <a:t>       </a:t>
            </a:r>
            <a:endParaRPr lang="en-US" sz="2400">
              <a:ea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46F4D-67BB-250F-280D-B48CC8DD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295" y="1291415"/>
            <a:ext cx="5429496" cy="54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84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09" y="1291415"/>
            <a:ext cx="4718277" cy="50270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>
                <a:latin typeface="+mn-lt"/>
                <a:ea typeface="Roboto"/>
                <a:cs typeface="Roboto"/>
              </a:rPr>
              <a:t>Enhanced HTTP</a:t>
            </a:r>
          </a:p>
          <a:p>
            <a:pPr marL="0" indent="0">
              <a:buNone/>
            </a:pPr>
            <a:endParaRPr lang="en-US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>
                <a:latin typeface="+mn-lt"/>
                <a:ea typeface="Roboto"/>
                <a:cs typeface="Roboto"/>
              </a:rPr>
              <a:t>The option to allow the Management Point to be used for Cloud Management Gateway traffic is disabled until you configure EHTTP at the site level</a:t>
            </a:r>
          </a:p>
          <a:p>
            <a:endParaRPr lang="en-US" sz="2400">
              <a:latin typeface="+mn-lt"/>
              <a:ea typeface="Roboto"/>
              <a:cs typeface="Roboto"/>
            </a:endParaRPr>
          </a:p>
          <a:p>
            <a:endParaRPr lang="en-US" sz="2400">
              <a:latin typeface="+mn-lt"/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Client Authentication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47209" y="1515533"/>
            <a:ext cx="11431134" cy="48937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ea typeface="Roboto"/>
                <a:cs typeface="Roboto"/>
              </a:rPr>
              <a:t>       </a:t>
            </a:r>
            <a:endParaRPr lang="en-US" sz="2400">
              <a:ea typeface="Roboto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28002-7137-B17B-2ACF-62C11F8FF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266" y="1291415"/>
            <a:ext cx="6920758" cy="5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1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Client Authentication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DB16359-3426-78F7-644E-8C25FC04EEB5}"/>
              </a:ext>
            </a:extLst>
          </p:cNvPr>
          <p:cNvSpPr txBox="1">
            <a:spLocks/>
          </p:cNvSpPr>
          <p:nvPr/>
        </p:nvSpPr>
        <p:spPr>
          <a:xfrm>
            <a:off x="347209" y="1291415"/>
            <a:ext cx="11416575" cy="50270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latin typeface="+mn-lt"/>
                <a:ea typeface="Roboto"/>
                <a:cs typeface="Roboto"/>
              </a:rPr>
              <a:t>Azure AD Authentication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The devices need to be either cloud domain-joined or hybrid Azure AD-joined, and the user also needs an Azure AD identity.</a:t>
            </a:r>
          </a:p>
          <a:p>
            <a:endParaRPr lang="en-GB" sz="8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AAD authentication is the only client authentication method that allows user-centric scenarios</a:t>
            </a:r>
          </a:p>
          <a:p>
            <a:endParaRPr lang="en-GB" sz="8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Windows clients get a workplace join (WPJ) certificate when they join an Azure AD tenant. If the certificate isn't found, the Configuration Manager client can't request Azure AD tokens. Without a token, the client can't use the Configuration Manager security token service (CCM_STS) communication channel for Azure AD authentication with Configuration Manager site systems</a:t>
            </a: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GB" sz="1600"/>
              <a:t>https://learn.microsoft.com/en-us/mem/configmgr/core/clients/deploy/deploy-clients-cmg-azure</a:t>
            </a: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latin typeface="+mn-lt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72330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Client Authentication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DB16359-3426-78F7-644E-8C25FC04EEB5}"/>
              </a:ext>
            </a:extLst>
          </p:cNvPr>
          <p:cNvSpPr txBox="1">
            <a:spLocks/>
          </p:cNvSpPr>
          <p:nvPr/>
        </p:nvSpPr>
        <p:spPr>
          <a:xfrm>
            <a:off x="347209" y="1291415"/>
            <a:ext cx="11416575" cy="50270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latin typeface="+mn-lt"/>
                <a:ea typeface="Roboto"/>
                <a:cs typeface="Roboto"/>
              </a:rPr>
              <a:t>Site Token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Clients can authenticate to site systems using tokens that Configuration manager can issue.</a:t>
            </a:r>
          </a:p>
          <a:p>
            <a:endParaRPr lang="en-GB" sz="8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Devices require an initial authentication to obtain the token. The bulk registration token can be used for this.</a:t>
            </a:r>
          </a:p>
          <a:p>
            <a:endParaRPr lang="en-GB" sz="8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The bulk registration token is normally used when the client installs on an internet-based device, and registers through the CMG.</a:t>
            </a:r>
          </a:p>
          <a:p>
            <a:endParaRPr lang="en-GB" sz="8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The bulk registration token has a short life-time but enables the client to initially install and communicate with the site in order to obtain a unique client authentication token.</a:t>
            </a: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latin typeface="+mn-lt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7432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63" y="1712686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>
                <a:latin typeface="+mn-lt"/>
                <a:ea typeface="Roboto"/>
                <a:cs typeface="Poppins" panose="00000500000000000000" pitchFamily="2" charset="0"/>
              </a:rPr>
              <a:t>Agenda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  <a:ea typeface="Roboto"/>
              <a:cs typeface="Poppins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ea typeface="Roboto"/>
                <a:cs typeface="Poppins" panose="00000500000000000000" pitchFamily="2" charset="0"/>
              </a:rPr>
              <a:t>What is a CMG?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ea typeface="Roboto"/>
                <a:cs typeface="Poppins" panose="00000500000000000000" pitchFamily="2" charset="0"/>
              </a:rPr>
              <a:t>CMG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ea typeface="Roboto"/>
                <a:cs typeface="Poppins" panose="00000500000000000000" pitchFamily="2" charset="0"/>
              </a:rPr>
              <a:t>Let’s talk Authentication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ea typeface="Roboto"/>
                <a:cs typeface="Poppins" panose="00000500000000000000" pitchFamily="2" charset="0"/>
              </a:rPr>
              <a:t>Known Configuration Gotcha’s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ea typeface="Roboto"/>
                <a:cs typeface="Poppins" panose="00000500000000000000" pitchFamily="2" charset="0"/>
              </a:rPr>
              <a:t>Lab Fun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ea typeface="Roboto"/>
                <a:cs typeface="Poppins" panose="00000500000000000000" pitchFamily="2" charset="0"/>
              </a:rPr>
              <a:t>Further thoughts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  <a:ea typeface="Roboto"/>
                <a:cs typeface="Poppins" panose="00000500000000000000" pitchFamily="2" charset="0"/>
              </a:rPr>
              <a:t>Q and A</a:t>
            </a:r>
          </a:p>
          <a:p>
            <a:endParaRPr lang="en-US" sz="36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411163" y="322489"/>
            <a:ext cx="9914274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Cloud Management Gateway</a:t>
            </a:r>
            <a:endParaRPr lang="en-US" sz="6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188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6570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ea typeface="Roboto"/>
                <a:cs typeface="Roboto"/>
              </a:rPr>
              <a:t>Client Authentication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DB16359-3426-78F7-644E-8C25FC04EEB5}"/>
              </a:ext>
            </a:extLst>
          </p:cNvPr>
          <p:cNvSpPr txBox="1">
            <a:spLocks/>
          </p:cNvSpPr>
          <p:nvPr/>
        </p:nvSpPr>
        <p:spPr>
          <a:xfrm>
            <a:off x="347209" y="1291415"/>
            <a:ext cx="11764384" cy="50270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latin typeface="+mn-lt"/>
                <a:ea typeface="Roboto"/>
                <a:cs typeface="Roboto"/>
              </a:rPr>
              <a:t>Site Token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>
              <a:latin typeface="+mn-lt"/>
              <a:ea typeface="Roboto"/>
              <a:cs typeface="Roboto"/>
            </a:endParaRPr>
          </a:p>
          <a:p>
            <a:r>
              <a:rPr lang="en-US" sz="2400">
                <a:latin typeface="+mn-lt"/>
                <a:ea typeface="Roboto"/>
                <a:cs typeface="Roboto"/>
              </a:rPr>
              <a:t>The bulk registration token tool can be used to generate the bulk registration token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At the top level site system, run the tool from the </a:t>
            </a:r>
            <a:r>
              <a:rPr lang="en-GB" sz="2400" b="1">
                <a:latin typeface="+mn-lt"/>
                <a:ea typeface="Roboto"/>
                <a:cs typeface="Roboto"/>
              </a:rPr>
              <a:t>\bin\X64 </a:t>
            </a:r>
            <a:r>
              <a:rPr lang="en-GB" sz="2400">
                <a:latin typeface="+mn-lt"/>
                <a:ea typeface="Roboto"/>
                <a:cs typeface="Roboto"/>
              </a:rPr>
              <a:t>folder of the Configuration Manager installation directory on the site server.</a:t>
            </a:r>
          </a:p>
          <a:p>
            <a:endParaRPr lang="en-GB" sz="2400">
              <a:latin typeface="+mn-lt"/>
              <a:ea typeface="Roboto"/>
              <a:cs typeface="Roboto"/>
            </a:endParaRPr>
          </a:p>
          <a:p>
            <a:endParaRPr lang="en-GB" sz="2400">
              <a:latin typeface="+mn-lt"/>
              <a:ea typeface="Roboto"/>
              <a:cs typeface="Roboto"/>
            </a:endParaRPr>
          </a:p>
          <a:p>
            <a:endParaRPr lang="en-GB" sz="2400">
              <a:latin typeface="+mn-lt"/>
              <a:ea typeface="Roboto"/>
              <a:cs typeface="Roboto"/>
            </a:endParaRPr>
          </a:p>
          <a:p>
            <a:endParaRPr lang="en-GB" sz="2400">
              <a:latin typeface="+mn-lt"/>
              <a:ea typeface="Roboto"/>
              <a:cs typeface="Roboto"/>
            </a:endParaRPr>
          </a:p>
          <a:p>
            <a:endParaRPr lang="en-GB" sz="2400">
              <a:latin typeface="+mn-lt"/>
              <a:ea typeface="Roboto"/>
              <a:cs typeface="Roboto"/>
            </a:endParaRPr>
          </a:p>
          <a:p>
            <a:endParaRPr lang="en-GB" sz="2400">
              <a:latin typeface="+mn-lt"/>
              <a:ea typeface="Roboto"/>
              <a:cs typeface="Roboto"/>
            </a:endParaRPr>
          </a:p>
          <a:p>
            <a:r>
              <a:rPr lang="en-GB" sz="2400">
                <a:latin typeface="+mn-lt"/>
                <a:ea typeface="Roboto"/>
                <a:cs typeface="Roboto"/>
              </a:rPr>
              <a:t>Use the token in the </a:t>
            </a:r>
            <a:r>
              <a:rPr lang="en-GB" sz="2400" err="1">
                <a:latin typeface="+mn-lt"/>
                <a:ea typeface="Roboto"/>
                <a:cs typeface="Roboto"/>
              </a:rPr>
              <a:t>ccmsetup</a:t>
            </a:r>
            <a:r>
              <a:rPr lang="en-GB" sz="2400">
                <a:latin typeface="+mn-lt"/>
                <a:ea typeface="Roboto"/>
                <a:cs typeface="Roboto"/>
              </a:rPr>
              <a:t> command with the </a:t>
            </a:r>
            <a:r>
              <a:rPr lang="en-GB" sz="2400" b="1">
                <a:latin typeface="+mn-lt"/>
                <a:ea typeface="Roboto"/>
                <a:cs typeface="Roboto"/>
              </a:rPr>
              <a:t>/</a:t>
            </a:r>
            <a:r>
              <a:rPr lang="en-GB" sz="2400" b="1" err="1">
                <a:latin typeface="+mn-lt"/>
                <a:ea typeface="Roboto"/>
                <a:cs typeface="Roboto"/>
              </a:rPr>
              <a:t>regtoken</a:t>
            </a:r>
            <a:r>
              <a:rPr lang="en-GB" sz="2400" b="1">
                <a:latin typeface="+mn-lt"/>
                <a:ea typeface="Roboto"/>
                <a:cs typeface="Roboto"/>
              </a:rPr>
              <a:t>: </a:t>
            </a:r>
            <a:r>
              <a:rPr lang="en-GB" sz="2400">
                <a:latin typeface="+mn-lt"/>
                <a:ea typeface="Roboto"/>
                <a:cs typeface="Roboto"/>
              </a:rPr>
              <a:t>switch</a:t>
            </a:r>
          </a:p>
          <a:p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GB" sz="2400">
              <a:latin typeface="+mn-lt"/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latin typeface="+mn-lt"/>
              <a:ea typeface="Roboto"/>
              <a:cs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515DA-F9AC-EA46-1DD8-5DA6788B3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84"/>
          <a:stretch/>
        </p:blipFill>
        <p:spPr>
          <a:xfrm>
            <a:off x="456122" y="3608955"/>
            <a:ext cx="11735878" cy="2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7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Known Configuration Gotcha’s</a:t>
            </a:r>
          </a:p>
        </p:txBody>
      </p:sp>
    </p:spTree>
    <p:extLst>
      <p:ext uri="{BB962C8B-B14F-4D97-AF65-F5344CB8AC3E}">
        <p14:creationId xmlns:p14="http://schemas.microsoft.com/office/powerpoint/2010/main" val="3333506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90" y="1517432"/>
            <a:ext cx="3085843" cy="495897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Resource Providers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GB" sz="2400" b="0" i="0" dirty="0">
                <a:effectLst/>
                <a:latin typeface="+mn-lt"/>
              </a:rPr>
              <a:t>On the Subscription, be sure to enable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b="0" i="0" dirty="0" err="1">
                <a:effectLst/>
                <a:latin typeface="+mn-lt"/>
              </a:rPr>
              <a:t>Microsoft.KeyVault</a:t>
            </a:r>
            <a:endParaRPr lang="en-GB" sz="2400" b="0" i="0" dirty="0">
              <a:effectLst/>
              <a:latin typeface="+mn-lt"/>
            </a:endParaRPr>
          </a:p>
          <a:p>
            <a:pPr marL="0" indent="0">
              <a:buNone/>
            </a:pPr>
            <a:r>
              <a:rPr lang="en-GB" sz="2400" b="0" i="0" dirty="0" err="1">
                <a:effectLst/>
                <a:latin typeface="+mn-lt"/>
              </a:rPr>
              <a:t>Microsoft.Storage</a:t>
            </a:r>
            <a:endParaRPr lang="en-GB" sz="2400" b="0" i="0" dirty="0">
              <a:effectLst/>
              <a:latin typeface="+mn-lt"/>
            </a:endParaRPr>
          </a:p>
          <a:p>
            <a:pPr marL="0" indent="0">
              <a:buNone/>
            </a:pPr>
            <a:r>
              <a:rPr lang="en-GB" sz="2400" b="0" i="0" dirty="0" err="1">
                <a:effectLst/>
                <a:latin typeface="+mn-lt"/>
              </a:rPr>
              <a:t>Microsoft.Compute</a:t>
            </a: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b="0" i="0" dirty="0" err="1">
                <a:effectLst/>
                <a:latin typeface="+mn-lt"/>
              </a:rPr>
              <a:t>Microsoft.Network</a:t>
            </a:r>
            <a:endParaRPr lang="en-GB" sz="2400" b="0" i="0" u="none" strike="noStrike" dirty="0">
              <a:effectLst/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Known Configurations Gotcha’s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B595B-3FBC-9312-520D-E0B74B327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133" y="2641268"/>
            <a:ext cx="8586729" cy="28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36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90" y="1517432"/>
            <a:ext cx="4007486" cy="495897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Valid Name space in Azure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GB" sz="2400" b="0" i="0" dirty="0">
                <a:effectLst/>
                <a:latin typeface="+mn-lt"/>
              </a:rPr>
              <a:t>Check:-</a:t>
            </a:r>
          </a:p>
          <a:p>
            <a:pPr marL="0" indent="0">
              <a:buNone/>
            </a:pPr>
            <a:endParaRPr lang="en-GB" sz="2400" u="none" strike="noStrike" dirty="0">
              <a:latin typeface="+mn-lt"/>
            </a:endParaRPr>
          </a:p>
          <a:p>
            <a:r>
              <a:rPr lang="en-GB" sz="2400" b="0" i="0" dirty="0">
                <a:effectLst/>
                <a:latin typeface="+mn-lt"/>
              </a:rPr>
              <a:t>Public IP Address</a:t>
            </a:r>
          </a:p>
          <a:p>
            <a:r>
              <a:rPr lang="en-GB" sz="2400" u="none" strike="noStrike" dirty="0">
                <a:latin typeface="+mn-lt"/>
              </a:rPr>
              <a:t>Key Vault</a:t>
            </a:r>
          </a:p>
          <a:p>
            <a:r>
              <a:rPr lang="en-GB" sz="2400" b="0" i="0" dirty="0">
                <a:effectLst/>
                <a:latin typeface="+mn-lt"/>
              </a:rPr>
              <a:t>Storage Account</a:t>
            </a:r>
            <a:endParaRPr lang="en-GB" sz="2400" b="0" i="0" u="none" strike="noStrike" dirty="0">
              <a:effectLst/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Known Configurations Gotcha’s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67C8F-7AE5-85A5-87D8-99AF99C6F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93" y="1747508"/>
            <a:ext cx="6179360" cy="46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658" y="1379070"/>
            <a:ext cx="6097213" cy="4822825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0" u="none" strike="noStrike" dirty="0">
                <a:effectLst/>
                <a:latin typeface="+mn-lt"/>
              </a:rPr>
              <a:t>Client Settings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b="0" i="0" u="none" strike="noStrike" dirty="0">
                <a:effectLst/>
                <a:latin typeface="+mn-lt"/>
              </a:rPr>
              <a:t>Make sure the following </a:t>
            </a:r>
            <a:r>
              <a:rPr lang="en-GB" sz="2400" b="0" i="0" u="none" strike="noStrike" dirty="0"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 settings</a:t>
            </a:r>
            <a:r>
              <a:rPr lang="en-GB" sz="2400" b="0" i="0" u="none" strike="noStrike" dirty="0">
                <a:effectLst/>
                <a:latin typeface="+mn-lt"/>
              </a:rPr>
              <a:t> in the </a:t>
            </a:r>
            <a:r>
              <a:rPr lang="en-GB" sz="2400" b="1" i="0" u="none" strike="noStrike" dirty="0">
                <a:effectLst/>
                <a:latin typeface="+mn-lt"/>
              </a:rPr>
              <a:t>Cloud services</a:t>
            </a:r>
            <a:r>
              <a:rPr lang="en-GB" sz="2400" b="0" i="0" u="none" strike="noStrike" dirty="0">
                <a:effectLst/>
                <a:latin typeface="+mn-lt"/>
              </a:rPr>
              <a:t> group are enabled for devices that will use the CMG:</a:t>
            </a:r>
          </a:p>
          <a:p>
            <a:pPr marL="0" indent="0">
              <a:buNone/>
            </a:pPr>
            <a:endParaRPr lang="en-GB" sz="2400" b="0" i="0" u="none" strike="noStrike" dirty="0">
              <a:effectLst/>
              <a:latin typeface="+mn-lt"/>
            </a:endParaRPr>
          </a:p>
          <a:p>
            <a:pPr lvl="1"/>
            <a:r>
              <a:rPr lang="en-GB" sz="2400" b="1" i="0" u="none" strike="noStrike" dirty="0">
                <a:effectLst/>
                <a:latin typeface="+mn-lt"/>
              </a:rPr>
              <a:t>Enable clients to use a cloud management gateway</a:t>
            </a:r>
          </a:p>
          <a:p>
            <a:pPr marL="457200" lvl="1" indent="0">
              <a:buNone/>
            </a:pPr>
            <a:endParaRPr lang="en-GB" sz="2400" b="0" i="0" u="none" strike="noStrike" dirty="0">
              <a:effectLst/>
              <a:latin typeface="+mn-lt"/>
            </a:endParaRPr>
          </a:p>
          <a:p>
            <a:pPr lvl="1"/>
            <a:r>
              <a:rPr lang="en-GB" sz="2400" b="1" i="0" u="none" strike="noStrike" dirty="0">
                <a:effectLst/>
                <a:latin typeface="+mn-lt"/>
              </a:rPr>
              <a:t>Allow access to cloud distribution point</a:t>
            </a:r>
            <a:endParaRPr lang="en-GB" sz="2400" b="0" i="0" u="none" strike="noStrike" dirty="0">
              <a:effectLst/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Known Configurations Gotcha’s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8CE80-2067-08B1-49E0-B3831C047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41" y="2133448"/>
            <a:ext cx="5532599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2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ld woman hands on hips">
            <a:extLst>
              <a:ext uri="{FF2B5EF4-FFF2-40B4-BE49-F238E27FC236}">
                <a16:creationId xmlns:a16="http://schemas.microsoft.com/office/drawing/2014/main" id="{2BFB0B3E-41C2-1028-068E-C8895D004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25" y="3525157"/>
            <a:ext cx="1506333" cy="311046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64" y="1549400"/>
            <a:ext cx="4519424" cy="4483847"/>
          </a:xfrm>
        </p:spPr>
        <p:txBody>
          <a:bodyPr/>
          <a:lstStyle/>
          <a:p>
            <a:pPr marL="0" indent="0">
              <a:buNone/>
            </a:pPr>
            <a:r>
              <a:rPr lang="en-GB" sz="2400" b="0" i="0" u="none" strike="noStrike" dirty="0">
                <a:effectLst/>
                <a:latin typeface="+mn-lt"/>
              </a:rPr>
              <a:t>If you enable the client setting to </a:t>
            </a:r>
            <a:r>
              <a:rPr lang="en-GB" sz="2400" b="1" i="0" strike="noStrike" dirty="0">
                <a:effectLst/>
                <a:latin typeface="+mn-lt"/>
              </a:rPr>
              <a:t>Download delta content when available</a:t>
            </a:r>
            <a:r>
              <a:rPr lang="en-GB" sz="2400" b="0" i="0" strike="noStrike" dirty="0">
                <a:effectLst/>
                <a:latin typeface="+mn-lt"/>
              </a:rPr>
              <a:t>, </a:t>
            </a:r>
            <a:r>
              <a:rPr lang="en-GB" sz="2400" b="0" i="0" u="none" strike="noStrike" dirty="0">
                <a:effectLst/>
                <a:latin typeface="+mn-lt"/>
              </a:rPr>
              <a:t>the content for third-party updates won't download to clients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Known Configurations Gotcha’s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A0DF0-74C4-F142-6072-37DF5762C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58" y="1275252"/>
            <a:ext cx="5901018" cy="5475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F9A031-C04E-8748-E0DA-DFDA54B51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876" y="3429000"/>
            <a:ext cx="674030" cy="67999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123441-D416-B7D0-72DE-B82A6687CB29}"/>
              </a:ext>
            </a:extLst>
          </p:cNvPr>
          <p:cNvCxnSpPr/>
          <p:nvPr/>
        </p:nvCxnSpPr>
        <p:spPr>
          <a:xfrm flipH="1">
            <a:off x="9973124" y="4283765"/>
            <a:ext cx="731319" cy="76531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49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64" y="1549400"/>
            <a:ext cx="4519424" cy="44838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The </a:t>
            </a:r>
            <a:r>
              <a:rPr lang="en-GB" sz="2400" dirty="0">
                <a:latin typeface="+mn-lt"/>
              </a:rPr>
              <a:t>Software Update Point should be configured to allow CMG traffic</a:t>
            </a:r>
            <a:endParaRPr lang="en-GB" sz="2400" b="0" i="0" u="none" strike="noStrike" dirty="0">
              <a:effectLst/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Known Configurations Gotcha’s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079EB-0D05-E412-69B9-CF3C934F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390" y="1275157"/>
            <a:ext cx="601270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164" y="1549400"/>
            <a:ext cx="4519424" cy="44838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The </a:t>
            </a:r>
            <a:r>
              <a:rPr lang="en-GB" sz="2400" dirty="0">
                <a:latin typeface="+mn-lt"/>
              </a:rPr>
              <a:t>Management Point should be configured to allow CMG traffic</a:t>
            </a:r>
            <a:endParaRPr lang="en-GB" sz="2400" b="0" i="0" u="none" strike="noStrike" dirty="0">
              <a:effectLst/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Known Configurations Gotcha’s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FD1C6-FD2C-7B52-7341-E4E67D574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344" y="1460129"/>
            <a:ext cx="6599492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8" y="1235636"/>
            <a:ext cx="6077908" cy="359114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Force Internet Location for testing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/>
              <a:t>Invoke-</a:t>
            </a:r>
            <a:r>
              <a:rPr lang="en-US" sz="2000" dirty="0" err="1"/>
              <a:t>CimMethod</a:t>
            </a:r>
            <a:r>
              <a:rPr lang="en-US" sz="2000" dirty="0"/>
              <a:t> -Namespace root\</a:t>
            </a:r>
            <a:r>
              <a:rPr lang="en-US" sz="2000" dirty="0" err="1"/>
              <a:t>ccm</a:t>
            </a:r>
            <a:r>
              <a:rPr lang="en-US" sz="2000" dirty="0"/>
              <a:t> -</a:t>
            </a:r>
            <a:r>
              <a:rPr lang="en-US" sz="2000" dirty="0" err="1"/>
              <a:t>ClassName</a:t>
            </a:r>
            <a:r>
              <a:rPr lang="en-US" sz="2000" dirty="0"/>
              <a:t> </a:t>
            </a:r>
            <a:r>
              <a:rPr lang="en-US" sz="2000" dirty="0" err="1"/>
              <a:t>sms_client</a:t>
            </a:r>
            <a:r>
              <a:rPr lang="en-US" sz="2000" dirty="0"/>
              <a:t> -Name </a:t>
            </a:r>
            <a:r>
              <a:rPr lang="en-US" sz="2000" dirty="0" err="1"/>
              <a:t>TriggerSchedule</a:t>
            </a:r>
            <a:r>
              <a:rPr lang="en-US" sz="2000" dirty="0"/>
              <a:t> -Arguments @{sScheduleId = "{00000000-0000-0000-0000-000000000023}"}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/>
              <a:t>CCMSetup.exe /</a:t>
            </a:r>
            <a:r>
              <a:rPr lang="en-US" sz="2000" dirty="0" err="1"/>
              <a:t>UsePKICert</a:t>
            </a:r>
            <a:r>
              <a:rPr lang="en-US" sz="2000" dirty="0"/>
              <a:t> </a:t>
            </a:r>
            <a:r>
              <a:rPr lang="en-US" sz="2000" b="1" dirty="0"/>
              <a:t>CCMALWAYSINF=1 </a:t>
            </a:r>
            <a:r>
              <a:rPr lang="en-US" sz="2000" dirty="0"/>
              <a:t>CCMHOSTNAME=SERVER3.CONTOSO.COM SMSSITECODE=ABC</a:t>
            </a:r>
          </a:p>
          <a:p>
            <a:endParaRPr lang="en-US" sz="2000" b="0" i="0" u="none" strike="noStrike" dirty="0">
              <a:solidFill>
                <a:srgbClr val="E6E6E6"/>
              </a:solidFill>
              <a:effectLst/>
              <a:latin typeface="Segoe UI" panose="020F0502020204030204" pitchFamily="34" charset="0"/>
            </a:endParaRPr>
          </a:p>
          <a:p>
            <a:endParaRPr lang="en-GB" b="0" i="0" u="none" strike="noStrike" dirty="0">
              <a:solidFill>
                <a:srgbClr val="E6E6E6"/>
              </a:solidFill>
              <a:effectLst/>
              <a:latin typeface="Segoe U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Known Configurations Gotcha’s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1DA83-23BC-E376-9B35-75FAD8B9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36" y="1193392"/>
            <a:ext cx="5316368" cy="4968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98983-AD0E-B8CB-5847-A7055158D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65" y="4462867"/>
            <a:ext cx="5541400" cy="17937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6D0A3E-05A4-5587-4869-8DC2ED07A2B1}"/>
              </a:ext>
            </a:extLst>
          </p:cNvPr>
          <p:cNvSpPr txBox="1"/>
          <p:nvPr/>
        </p:nvSpPr>
        <p:spPr>
          <a:xfrm>
            <a:off x="214628" y="6418785"/>
            <a:ext cx="11920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https://learn.microsoft.com/en-us/mem/configmgr/develop/reference/core/clients/client-classes/triggerschedule-method-in-class-sms_client </a:t>
            </a:r>
          </a:p>
        </p:txBody>
      </p:sp>
    </p:spTree>
    <p:extLst>
      <p:ext uri="{BB962C8B-B14F-4D97-AF65-F5344CB8AC3E}">
        <p14:creationId xmlns:p14="http://schemas.microsoft.com/office/powerpoint/2010/main" val="851817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8" y="1235636"/>
            <a:ext cx="3882243" cy="495897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Distribute Content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Don’t forget to distribute content to the CMG</a:t>
            </a:r>
          </a:p>
          <a:p>
            <a:endParaRPr lang="en-US" sz="2000" dirty="0"/>
          </a:p>
          <a:p>
            <a:r>
              <a:rPr lang="en-US" sz="2000" dirty="0"/>
              <a:t>It is not necessary to distribute content for Microsoft Updates to the CMG, they will be downloaded from the CDN but you MUST distribute 3</a:t>
            </a:r>
            <a:r>
              <a:rPr lang="en-US" sz="2000" baseline="30000" dirty="0"/>
              <a:t>rd</a:t>
            </a:r>
            <a:r>
              <a:rPr lang="en-US" sz="2000" dirty="0"/>
              <a:t> party updates</a:t>
            </a:r>
          </a:p>
          <a:p>
            <a:endParaRPr lang="en-US" sz="2000" b="0" i="0" u="none" strike="noStrike" dirty="0">
              <a:solidFill>
                <a:srgbClr val="E6E6E6"/>
              </a:solidFill>
              <a:effectLst/>
              <a:latin typeface="Segoe UI" panose="020F0502020204030204" pitchFamily="34" charset="0"/>
            </a:endParaRPr>
          </a:p>
          <a:p>
            <a:endParaRPr lang="en-GB" b="0" i="0" u="none" strike="noStrike" dirty="0">
              <a:solidFill>
                <a:srgbClr val="E6E6E6"/>
              </a:solidFill>
              <a:effectLst/>
              <a:latin typeface="Segoe U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Known Configurations Gotcha’s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C9DDB-6359-8A3F-4DD4-0052BBB05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601" y="1517432"/>
            <a:ext cx="7815056" cy="45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What is a CMG?</a:t>
            </a:r>
          </a:p>
        </p:txBody>
      </p:sp>
    </p:spTree>
    <p:extLst>
      <p:ext uri="{BB962C8B-B14F-4D97-AF65-F5344CB8AC3E}">
        <p14:creationId xmlns:p14="http://schemas.microsoft.com/office/powerpoint/2010/main" val="584327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Lab Time</a:t>
            </a:r>
          </a:p>
        </p:txBody>
      </p:sp>
    </p:spTree>
    <p:extLst>
      <p:ext uri="{BB962C8B-B14F-4D97-AF65-F5344CB8AC3E}">
        <p14:creationId xmlns:p14="http://schemas.microsoft.com/office/powerpoint/2010/main" val="2431884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 dirty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Further Thoughts</a:t>
            </a:r>
          </a:p>
        </p:txBody>
      </p:sp>
    </p:spTree>
    <p:extLst>
      <p:ext uri="{BB962C8B-B14F-4D97-AF65-F5344CB8AC3E}">
        <p14:creationId xmlns:p14="http://schemas.microsoft.com/office/powerpoint/2010/main" val="4260701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8" y="1235636"/>
            <a:ext cx="11080901" cy="423283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Logs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For troubleshooting deployments, use </a:t>
            </a:r>
            <a:r>
              <a:rPr lang="en-US" sz="2400" b="1" dirty="0"/>
              <a:t>CloudMgr.log </a:t>
            </a:r>
            <a:r>
              <a:rPr lang="en-US" sz="2400" dirty="0"/>
              <a:t>and </a:t>
            </a:r>
            <a:r>
              <a:rPr lang="en-US" sz="2400" b="1" dirty="0"/>
              <a:t>CMGSetup.log</a:t>
            </a:r>
          </a:p>
          <a:p>
            <a:r>
              <a:rPr lang="en-US" sz="2400" dirty="0"/>
              <a:t>For troubleshooting service health, use </a:t>
            </a:r>
            <a:r>
              <a:rPr lang="en-US" sz="2400" b="1" dirty="0"/>
              <a:t>CMGService.log</a:t>
            </a:r>
            <a:r>
              <a:rPr lang="en-US" sz="2400" dirty="0"/>
              <a:t> and </a:t>
            </a:r>
            <a:r>
              <a:rPr lang="en-US" sz="2400" b="1" dirty="0"/>
              <a:t>SMS_Cloud_ProxyConnector.log</a:t>
            </a:r>
            <a:endParaRPr lang="en-US" sz="2400" dirty="0"/>
          </a:p>
          <a:p>
            <a:r>
              <a:rPr lang="en-US" sz="2400" dirty="0"/>
              <a:t>For troubleshooting client traffic, use </a:t>
            </a:r>
            <a:r>
              <a:rPr lang="en-US" sz="2400" b="1" dirty="0"/>
              <a:t>CMGService.log </a:t>
            </a:r>
            <a:r>
              <a:rPr lang="en-US" sz="2400" dirty="0"/>
              <a:t>and </a:t>
            </a:r>
            <a:r>
              <a:rPr lang="en-US" sz="2400" b="1" dirty="0"/>
              <a:t>SMS_Cloud_ProxyConnector.log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https://learn.microsoft.com/en-us/mem/configmgr/core/clients/manage/cmg/monitor-clients-cloud-management-gateway#monitor-logs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Further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43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8" y="1235636"/>
            <a:ext cx="11080901" cy="423283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Costs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b="1" dirty="0"/>
              <a:t>Real-world costs for using a Cloud Management Gateway (CMG) with </a:t>
            </a:r>
            <a:r>
              <a:rPr lang="en-US" sz="2000" b="1" dirty="0" err="1"/>
              <a:t>ConfigMgr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https://www.deploymentresearch.com</a:t>
            </a:r>
            <a:br>
              <a:rPr lang="en-US" sz="2000" dirty="0"/>
            </a:br>
            <a:r>
              <a:rPr lang="en-US" sz="2000" dirty="0"/>
              <a:t>Credit: Johan </a:t>
            </a:r>
            <a:r>
              <a:rPr lang="en-US" sz="2000" dirty="0" err="1"/>
              <a:t>Arwidmark</a:t>
            </a:r>
            <a:endParaRPr lang="en-GB" i="0" u="none" strike="noStrike" dirty="0">
              <a:solidFill>
                <a:srgbClr val="E6E6E6"/>
              </a:solidFill>
              <a:effectLst/>
              <a:latin typeface="Segoe U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Further Thoughts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F2A49-2FEF-3257-920B-793439596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4" y="3084490"/>
            <a:ext cx="10656025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7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1126-125A-C8C4-49CC-2DE8BD6CF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28" y="1235636"/>
            <a:ext cx="11080901" cy="42328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What Next?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7200" b="1" dirty="0"/>
          </a:p>
          <a:p>
            <a:pPr marL="0" indent="0" algn="ctr">
              <a:buNone/>
            </a:pP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</a:rPr>
              <a:t>Intune?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CABB-005B-F75F-EE96-447104CC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Further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32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 dirty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 dirty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84327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5DECB1-7405-F3FF-FBF3-B84EBCC17482}"/>
              </a:ext>
            </a:extLst>
          </p:cNvPr>
          <p:cNvSpPr/>
          <p:nvPr/>
        </p:nvSpPr>
        <p:spPr>
          <a:xfrm>
            <a:off x="2927705" y="5564221"/>
            <a:ext cx="6336590" cy="758551"/>
          </a:xfrm>
          <a:prstGeom prst="rect">
            <a:avLst/>
          </a:prstGeom>
          <a:solidFill>
            <a:srgbClr val="6DBA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a typeface="Roboto"/>
                <a:cs typeface="Roboto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96969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8BE00CE-75AF-E82A-58C9-0FCF3AD57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9107" y="1665118"/>
            <a:ext cx="7632893" cy="447445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6400814" y="116960"/>
            <a:ext cx="5486372" cy="60371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a CMG?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03928-1C3D-57EC-06BF-7F5F6F529BF9}"/>
              </a:ext>
            </a:extLst>
          </p:cNvPr>
          <p:cNvSpPr txBox="1"/>
          <p:nvPr/>
        </p:nvSpPr>
        <p:spPr>
          <a:xfrm>
            <a:off x="473927" y="1368785"/>
            <a:ext cx="336766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</a:rPr>
              <a:t>The Cloud </a:t>
            </a:r>
            <a:r>
              <a:rPr lang="en-US" sz="2400" dirty="0"/>
              <a:t>M</a:t>
            </a:r>
            <a:r>
              <a:rPr lang="en-US" sz="2400" b="0" i="0" dirty="0">
                <a:effectLst/>
              </a:rPr>
              <a:t>anagement </a:t>
            </a:r>
            <a:r>
              <a:rPr lang="en-US" sz="2400" dirty="0"/>
              <a:t>G</a:t>
            </a:r>
            <a:r>
              <a:rPr lang="en-US" sz="2400" b="0" i="0" dirty="0">
                <a:effectLst/>
              </a:rPr>
              <a:t>ateway (CMG) provides a simple way to manage Configuration Manager clients over the internet…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..without the</a:t>
            </a:r>
            <a:r>
              <a:rPr lang="en-US" sz="2400" b="0" i="0" dirty="0">
                <a:effectLst/>
              </a:rPr>
              <a:t> need to expose your on-premises infrastructure to the internet.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92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409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There are several scenarios for which a CMG is beneficial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r>
              <a:rPr lang="en-US" sz="2400" dirty="0">
                <a:ea typeface="Roboto"/>
                <a:cs typeface="Roboto"/>
              </a:rPr>
              <a:t>Roaming devices such as laptops.</a:t>
            </a:r>
          </a:p>
          <a:p>
            <a:r>
              <a:rPr lang="en-US" sz="2400" dirty="0">
                <a:ea typeface="Roboto"/>
                <a:cs typeface="Roboto"/>
              </a:rPr>
              <a:t>Remote/branch office devices that are less expensive and more efficient to manage over the internet than across a WAN or through a VPN.</a:t>
            </a:r>
          </a:p>
          <a:p>
            <a:r>
              <a:rPr lang="en-US" sz="2400" dirty="0">
                <a:ea typeface="Roboto"/>
                <a:cs typeface="Roboto"/>
              </a:rPr>
              <a:t>Mergers and acquisitions, where it may be easiest to join devices to Azure AD and manage through a CMG.</a:t>
            </a:r>
          </a:p>
          <a:p>
            <a:r>
              <a:rPr lang="en-US" sz="2400" dirty="0">
                <a:ea typeface="Roboto"/>
                <a:cs typeface="Roboto"/>
              </a:rPr>
              <a:t>Workgroup clients. E.g. DMZ Devices</a:t>
            </a:r>
          </a:p>
          <a:p>
            <a:pPr marL="0" indent="0"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411163" y="322489"/>
            <a:ext cx="9914274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a CMG?</a:t>
            </a:r>
          </a:p>
        </p:txBody>
      </p:sp>
    </p:spTree>
    <p:extLst>
      <p:ext uri="{BB962C8B-B14F-4D97-AF65-F5344CB8AC3E}">
        <p14:creationId xmlns:p14="http://schemas.microsoft.com/office/powerpoint/2010/main" val="31117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What </a:t>
            </a:r>
            <a:r>
              <a:rPr lang="en-US" sz="4000">
                <a:latin typeface="+mn-lt"/>
                <a:ea typeface="Roboto"/>
                <a:cs typeface="Poppins" panose="00000500000000000000" pitchFamily="2" charset="0"/>
              </a:rPr>
              <a:t>is</a:t>
            </a:r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 a CMG?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190500" y="1283431"/>
            <a:ext cx="11499320" cy="49022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Available Actions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Auto Client Upgrade</a:t>
            </a:r>
          </a:p>
          <a:p>
            <a:pPr marL="0" indent="0">
              <a:buNone/>
            </a:pPr>
            <a:r>
              <a:rPr lang="en-US" sz="2400" dirty="0" err="1">
                <a:latin typeface="+mn-lt"/>
                <a:ea typeface="Roboto"/>
                <a:cs typeface="Roboto"/>
              </a:rPr>
              <a:t>CMPivot</a:t>
            </a:r>
            <a:r>
              <a:rPr lang="en-US" sz="2400" dirty="0">
                <a:latin typeface="+mn-lt"/>
                <a:ea typeface="Roboto"/>
                <a:cs typeface="Roboto"/>
              </a:rPr>
              <a:t> Queries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Client Status/Notifications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Inventory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Run Scripts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Software Distribution (User targeted deployments requires AAD integration)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Software Updates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Task Sequences (without a boot image)</a:t>
            </a:r>
            <a:endParaRPr lang="en-US" sz="2400" dirty="0"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a typeface="Roboto"/>
              <a:cs typeface="Roboto"/>
            </a:endParaRPr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CF2F4EDD-9FB5-9514-9683-2248A18FD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9758" y="1393539"/>
            <a:ext cx="2683933" cy="2683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6445C1-DFE4-B1E5-82BF-43BFB7BF2A6C}"/>
              </a:ext>
            </a:extLst>
          </p:cNvPr>
          <p:cNvSpPr txBox="1"/>
          <p:nvPr/>
        </p:nvSpPr>
        <p:spPr>
          <a:xfrm>
            <a:off x="288396" y="6047239"/>
            <a:ext cx="8894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https://learn.microsoft.com/en-us/mem/configmgr/core/clients/manage/cmg/supported-configurations#support-for-configuration-manager-features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5CF734-D80D-6592-25D0-2375B156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832" y="4914537"/>
            <a:ext cx="430567" cy="434377"/>
          </a:xfrm>
          <a:prstGeom prst="rect">
            <a:avLst/>
          </a:prstGeom>
        </p:spPr>
      </p:pic>
      <p:pic>
        <p:nvPicPr>
          <p:cNvPr id="2070" name="Picture 22" descr="Image result for microsoft logo">
            <a:extLst>
              <a:ext uri="{FF2B5EF4-FFF2-40B4-BE49-F238E27FC236}">
                <a16:creationId xmlns:a16="http://schemas.microsoft.com/office/drawing/2014/main" id="{C60A34A6-27F7-1391-1CC5-273FD88B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40" y="4921474"/>
            <a:ext cx="420501" cy="4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4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CF2F-B93C-BF18-0634-80D5466E3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7" y="1515533"/>
            <a:ext cx="11541125" cy="4822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9434D88-58D4-D331-594A-6F88F9C2E398}"/>
              </a:ext>
            </a:extLst>
          </p:cNvPr>
          <p:cNvSpPr txBox="1">
            <a:spLocks/>
          </p:cNvSpPr>
          <p:nvPr/>
        </p:nvSpPr>
        <p:spPr>
          <a:xfrm>
            <a:off x="148695" y="315387"/>
            <a:ext cx="10206037" cy="357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What </a:t>
            </a:r>
            <a:r>
              <a:rPr lang="en-US">
                <a:ea typeface="Roboto"/>
                <a:cs typeface="Poppins" panose="00000500000000000000" pitchFamily="2" charset="0"/>
              </a:rPr>
              <a:t>is </a:t>
            </a:r>
            <a:r>
              <a:rPr lang="en-US" sz="4000" dirty="0">
                <a:latin typeface="+mn-lt"/>
                <a:ea typeface="Roboto"/>
                <a:cs typeface="Poppins" panose="00000500000000000000" pitchFamily="2" charset="0"/>
              </a:rPr>
              <a:t>a CMG?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B457A6-8AEA-01B3-36C6-DC4D493FCACE}"/>
              </a:ext>
            </a:extLst>
          </p:cNvPr>
          <p:cNvSpPr txBox="1">
            <a:spLocks/>
          </p:cNvSpPr>
          <p:nvPr/>
        </p:nvSpPr>
        <p:spPr>
          <a:xfrm>
            <a:off x="325437" y="1540933"/>
            <a:ext cx="11541125" cy="43668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n-lt"/>
                <a:ea typeface="Roboto"/>
                <a:cs typeface="Roboto"/>
              </a:rPr>
              <a:t>Unavailable Actions</a:t>
            </a:r>
          </a:p>
          <a:p>
            <a:pPr marL="0" indent="0">
              <a:buNone/>
            </a:pPr>
            <a:endParaRPr lang="en-US" sz="2400" dirty="0">
              <a:latin typeface="+mn-l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Automatic Site Assignment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Client Push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Console (Configuration Manager)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macOS Clients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Peer cache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Software Approvals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Roboto"/>
                <a:cs typeface="Roboto"/>
              </a:rPr>
              <a:t>WOL</a:t>
            </a:r>
            <a:endParaRPr lang="en-US" sz="2400" dirty="0">
              <a:ea typeface="Roboto"/>
              <a:cs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a typeface="Roboto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445C1-DFE4-B1E5-82BF-43BFB7BF2A6C}"/>
              </a:ext>
            </a:extLst>
          </p:cNvPr>
          <p:cNvSpPr txBox="1"/>
          <p:nvPr/>
        </p:nvSpPr>
        <p:spPr>
          <a:xfrm>
            <a:off x="288396" y="6047239"/>
            <a:ext cx="8894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https://learn.microsoft.com/en-us/mem/configmgr/core/clients/manage/cmg/supported-configurations#support-for-configuration-manager-features</a:t>
            </a:r>
          </a:p>
        </p:txBody>
      </p:sp>
      <p:pic>
        <p:nvPicPr>
          <p:cNvPr id="3" name="Graphic 2" descr="Close with solid fill">
            <a:extLst>
              <a:ext uri="{FF2B5EF4-FFF2-40B4-BE49-F238E27FC236}">
                <a16:creationId xmlns:a16="http://schemas.microsoft.com/office/drawing/2014/main" id="{A91DC874-5520-E738-FAC9-0957F09F0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5947" y="1579459"/>
            <a:ext cx="2586039" cy="25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8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558C-2481-EA22-24BA-22509342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415" y="3560956"/>
            <a:ext cx="8082543" cy="1857189"/>
          </a:xfrm>
        </p:spPr>
        <p:txBody>
          <a:bodyPr/>
          <a:lstStyle/>
          <a:p>
            <a:pPr fontAlgn="base"/>
            <a:r>
              <a:rPr lang="en-US" sz="320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Cloud Management Gateway</a:t>
            </a:r>
          </a:p>
          <a:p>
            <a:pPr fontAlgn="base"/>
            <a:endParaRPr lang="en-US" sz="3200" b="0">
              <a:solidFill>
                <a:srgbClr val="4C4C4C"/>
              </a:solidFill>
              <a:latin typeface="Poppins" panose="00000500000000000000" pitchFamily="2" charset="0"/>
            </a:endParaRPr>
          </a:p>
          <a:p>
            <a:pPr fontAlgn="base"/>
            <a:r>
              <a:rPr lang="en-US" sz="3200" b="0" i="0">
                <a:solidFill>
                  <a:srgbClr val="4C4C4C"/>
                </a:solidFill>
                <a:effectLst/>
                <a:latin typeface="Poppins" panose="00000500000000000000" pitchFamily="2" charset="0"/>
              </a:rPr>
              <a:t>CMG Components</a:t>
            </a:r>
          </a:p>
        </p:txBody>
      </p:sp>
    </p:spTree>
    <p:extLst>
      <p:ext uri="{BB962C8B-B14F-4D97-AF65-F5344CB8AC3E}">
        <p14:creationId xmlns:p14="http://schemas.microsoft.com/office/powerpoint/2010/main" val="85063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DDCD65B-E828-4564-8959-A1410E46D803}" vid="{609E9630-3571-4F57-85AD-14C12360A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8E7DC1199A34C87353E17100E33FF" ma:contentTypeVersion="22" ma:contentTypeDescription="Create a new document." ma:contentTypeScope="" ma:versionID="926f8e65bbfb7c84b1a8da829f9f127b">
  <xsd:schema xmlns:xsd="http://www.w3.org/2001/XMLSchema" xmlns:xs="http://www.w3.org/2001/XMLSchema" xmlns:p="http://schemas.microsoft.com/office/2006/metadata/properties" xmlns:ns2="4461bd70-1a5b-4652-a17b-a939cc9edbe9" xmlns:ns3="0fa9997c-3467-448a-b6fe-f7603406030e" targetNamespace="http://schemas.microsoft.com/office/2006/metadata/properties" ma:root="true" ma:fieldsID="079b85187de427d7fc6ecae19c5e11f5" ns2:_="" ns3:_="">
    <xsd:import namespace="4461bd70-1a5b-4652-a17b-a939cc9edbe9"/>
    <xsd:import namespace="0fa9997c-3467-448a-b6fe-f76034060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1bd70-1a5b-4652-a17b-a939cc9ed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c4aeea-e14e-44be-ac4f-94ac1a061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9997c-3467-448a-b6fe-f76034060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822f8b-dc39-4b5a-971e-6dee9e7a0df6}" ma:internalName="TaxCatchAll" ma:showField="CatchAllData" ma:web="0fa9997c-3467-448a-b6fe-f76034060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61bd70-1a5b-4652-a17b-a939cc9edbe9">
      <Terms xmlns="http://schemas.microsoft.com/office/infopath/2007/PartnerControls"/>
    </lcf76f155ced4ddcb4097134ff3c332f>
    <TaxCatchAll xmlns="0fa9997c-3467-448a-b6fe-f7603406030e" xsi:nil="true"/>
  </documentManagement>
</p:properties>
</file>

<file path=customXml/itemProps1.xml><?xml version="1.0" encoding="utf-8"?>
<ds:datastoreItem xmlns:ds="http://schemas.openxmlformats.org/officeDocument/2006/customXml" ds:itemID="{A55D4676-3D81-434B-BC8A-4CB711DE23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A20442-3204-47C8-82E2-A792BF28EFAA}">
  <ds:schemaRefs>
    <ds:schemaRef ds:uri="0fa9997c-3467-448a-b6fe-f7603406030e"/>
    <ds:schemaRef ds:uri="4461bd70-1a5b-4652-a17b-a939cc9edb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BAC17A-4136-492D-8FE3-1FA03489F51A}">
  <ds:schemaRefs>
    <ds:schemaRef ds:uri="http://schemas.microsoft.com/office/2006/metadata/properties"/>
    <ds:schemaRef ds:uri="http://schemas.microsoft.com/office/2006/documentManagement/types"/>
    <ds:schemaRef ds:uri="4461bd70-1a5b-4652-a17b-a939cc9edbe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0fa9997c-3467-448a-b6fe-f7603406030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3830</TotalTime>
  <Words>2111</Words>
  <Application>Microsoft Office PowerPoint</Application>
  <PresentationFormat>Widescreen</PresentationFormat>
  <Paragraphs>384</Paragraphs>
  <Slides>46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Poppins</vt:lpstr>
      <vt:lpstr>Roboto</vt:lpstr>
      <vt:lpstr>Roboto Medium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Mathis</dc:creator>
  <cp:lastModifiedBy>Cory Mathis</cp:lastModifiedBy>
  <cp:revision>4</cp:revision>
  <dcterms:created xsi:type="dcterms:W3CDTF">2022-09-16T18:43:21Z</dcterms:created>
  <dcterms:modified xsi:type="dcterms:W3CDTF">2023-01-26T21:25:54Z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0x010100B458E7DC1199A34C87353E17100E33FF</vt:lpwstr>
  </property>
  <property fmtid="{D5CDD505-2E9C-101B-9397-08002B2CF9AE}" pid="3" name="MediaServiceImageTags">
    <vt:lpwstr/>
  </property>
</Properties>
</file>